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6858000" cx="9144000"/>
  <p:notesSz cx="6819900" cy="9918700"/>
  <p:embeddedFontLst>
    <p:embeddedFont>
      <p:font typeface="Tahoma"/>
      <p:regular r:id="rId51"/>
      <p:bold r:id="rId52"/>
    </p:embeddedFont>
    <p:embeddedFont>
      <p:font typeface="Gill Sans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55" roundtripDataSignature="AMtx7milCtUIwWKJVQ1AKYow2KB0sHdN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A6E3FC-F2A0-46FE-8265-15A7157C07BF}">
  <a:tblStyle styleId="{BEA6E3FC-F2A0-46FE-8265-15A7157C07B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Tahoma-regular.fntdata"/><Relationship Id="rId50" Type="http://schemas.openxmlformats.org/officeDocument/2006/relationships/slide" Target="slides/slide44.xml"/><Relationship Id="rId53" Type="http://schemas.openxmlformats.org/officeDocument/2006/relationships/font" Target="fonts/GillSans-regular.fntdata"/><Relationship Id="rId52" Type="http://schemas.openxmlformats.org/officeDocument/2006/relationships/font" Target="fonts/Tahoma-bold.fntdata"/><Relationship Id="rId11" Type="http://schemas.openxmlformats.org/officeDocument/2006/relationships/slide" Target="slides/slide5.xml"/><Relationship Id="rId55" Type="http://customschemas.google.com/relationships/presentationmetadata" Target="metadata"/><Relationship Id="rId10" Type="http://schemas.openxmlformats.org/officeDocument/2006/relationships/slide" Target="slides/slide4.xml"/><Relationship Id="rId54" Type="http://schemas.openxmlformats.org/officeDocument/2006/relationships/font" Target="fonts/Gill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63032" y="1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1045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63032" y="9421045"/>
            <a:ext cx="2955290" cy="495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3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4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6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7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8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0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1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2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3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3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4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6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7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8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9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9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0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1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2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2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3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3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4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4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5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6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6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7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7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8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8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9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9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0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0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1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1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2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2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3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3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4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4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1990" y="4711384"/>
            <a:ext cx="5455920" cy="446341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930275" y="742950"/>
            <a:ext cx="4959350" cy="3719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ítulo e conteúdo">
  <p:cSld name="5_Título e conteúd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/>
          <p:nvPr>
            <p:ph type="ctrTitle"/>
          </p:nvPr>
        </p:nvSpPr>
        <p:spPr>
          <a:xfrm>
            <a:off x="1264096" y="-1"/>
            <a:ext cx="7879904" cy="908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  <a:defRPr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2" type="sldNum"/>
          </p:nvPr>
        </p:nvSpPr>
        <p:spPr>
          <a:xfrm>
            <a:off x="3348038" y="6467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1pPr>
            <a:lvl2pPr indent="0" lvl="1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2pPr>
            <a:lvl3pPr indent="0" lvl="2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3pPr>
            <a:lvl4pPr indent="0" lvl="3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4pPr>
            <a:lvl5pPr indent="0" lvl="4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5pPr>
            <a:lvl6pPr indent="0" lvl="5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6pPr>
            <a:lvl7pPr indent="0" lvl="6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7pPr>
            <a:lvl8pPr indent="0" lvl="7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8pPr>
            <a:lvl9pPr indent="0" lvl="8" marL="0" marR="0" algn="ctr">
              <a:spcBef>
                <a:spcPts val="0"/>
              </a:spcBef>
              <a:buNone/>
              <a:defRPr b="1" sz="12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5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5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5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5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25.png"/><Relationship Id="rId7" Type="http://schemas.openxmlformats.org/officeDocument/2006/relationships/image" Target="../media/image17.png"/><Relationship Id="rId8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50.png"/><Relationship Id="rId5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jp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18.jpg"/><Relationship Id="rId8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44.png"/><Relationship Id="rId13" Type="http://schemas.openxmlformats.org/officeDocument/2006/relationships/image" Target="../media/image52.jpg"/><Relationship Id="rId1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Relationship Id="rId4" Type="http://schemas.openxmlformats.org/officeDocument/2006/relationships/image" Target="../media/image33.png"/><Relationship Id="rId9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31.png"/><Relationship Id="rId7" Type="http://schemas.openxmlformats.org/officeDocument/2006/relationships/image" Target="../media/image41.png"/><Relationship Id="rId8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jpg"/><Relationship Id="rId4" Type="http://schemas.openxmlformats.org/officeDocument/2006/relationships/image" Target="../media/image30.png"/><Relationship Id="rId5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Relationship Id="rId4" Type="http://schemas.openxmlformats.org/officeDocument/2006/relationships/image" Target="../media/image54.png"/><Relationship Id="rId5" Type="http://schemas.openxmlformats.org/officeDocument/2006/relationships/image" Target="../media/image5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mds.gov.br/assistenciasocial/redesuas/resolveuid/d22122b73869932cf2a35ff24bd65863/download" TargetMode="External"/><Relationship Id="rId4" Type="http://schemas.openxmlformats.org/officeDocument/2006/relationships/image" Target="../media/image6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-36512" y="1988840"/>
            <a:ext cx="9180512" cy="1296144"/>
          </a:xfrm>
          <a:prstGeom prst="rect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83550" y="2313746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Vigilância Socioassistencial</a:t>
            </a:r>
            <a:endParaRPr b="1" i="0" sz="36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5496" y="34290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DIRETORIA DE VIGILÂNCIA SOCIAL E MONITORAMENTO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SUBSECRETARIA DE ASSISTÊNCIA SOCIAL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0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251" name="Google Shape;251;p10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446050" spcFirstLastPara="1" rIns="234675" wrap="square" tIns="125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Macro atividades da Vigilância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10"/>
          <p:cNvGrpSpPr/>
          <p:nvPr/>
        </p:nvGrpSpPr>
        <p:grpSpPr>
          <a:xfrm>
            <a:off x="467544" y="1772816"/>
            <a:ext cx="7632847" cy="3976215"/>
            <a:chOff x="0" y="0"/>
            <a:chExt cx="7632847" cy="3976215"/>
          </a:xfrm>
        </p:grpSpPr>
        <p:sp>
          <p:nvSpPr>
            <p:cNvPr id="255" name="Google Shape;255;p10"/>
            <p:cNvSpPr/>
            <p:nvPr/>
          </p:nvSpPr>
          <p:spPr>
            <a:xfrm>
              <a:off x="0" y="0"/>
              <a:ext cx="5877292" cy="715718"/>
            </a:xfrm>
            <a:prstGeom prst="roundRect">
              <a:avLst>
                <a:gd fmla="val 10000" name="adj"/>
              </a:avLst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 txBox="1"/>
            <p:nvPr/>
          </p:nvSpPr>
          <p:spPr>
            <a:xfrm>
              <a:off x="20963" y="20963"/>
              <a:ext cx="5021236" cy="673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Organização, estruturação e padronização de informações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438888" y="815124"/>
              <a:ext cx="5877292" cy="715718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459851" y="836087"/>
              <a:ext cx="4931260" cy="673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Gerenciamento e consulta de sistemas informatizados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877777" y="1630248"/>
              <a:ext cx="5877292" cy="715718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>
              <a:off x="898740" y="1651211"/>
              <a:ext cx="4931260" cy="673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Elaboração de diagnósticos e estudos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1316666" y="2445372"/>
              <a:ext cx="5877292" cy="715718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1337629" y="2466335"/>
              <a:ext cx="4931260" cy="673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Monitoramento e avaliação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1755555" y="3260497"/>
              <a:ext cx="5877292" cy="715718"/>
            </a:xfrm>
            <a:prstGeom prst="roundRect">
              <a:avLst>
                <a:gd fmla="val 10000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1776518" y="3281460"/>
              <a:ext cx="4931260" cy="673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Planejamento e organização de ações de busca ativa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412075" y="522872"/>
              <a:ext cx="465217" cy="46521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CFCF">
                <a:alpha val="8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5516749" y="522872"/>
              <a:ext cx="255869" cy="350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850964" y="1337996"/>
              <a:ext cx="465217" cy="46521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DE5D0">
                <a:alpha val="89803"/>
              </a:srgbClr>
            </a:solidFill>
            <a:ln cap="flat" cmpd="sng" w="25400">
              <a:solidFill>
                <a:srgbClr val="DDE5D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5955638" y="1337996"/>
              <a:ext cx="255869" cy="350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289853" y="2141192"/>
              <a:ext cx="465217" cy="46521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7D1DF">
                <a:alpha val="89803"/>
              </a:srgbClr>
            </a:solidFill>
            <a:ln cap="flat" cmpd="sng" w="25400">
              <a:solidFill>
                <a:srgbClr val="D7D1D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6394527" y="2141192"/>
              <a:ext cx="255869" cy="350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28741" y="2964269"/>
              <a:ext cx="465217" cy="46521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6833415" y="2964269"/>
              <a:ext cx="255869" cy="350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0"/>
          <p:cNvSpPr/>
          <p:nvPr/>
        </p:nvSpPr>
        <p:spPr>
          <a:xfrm>
            <a:off x="2699792" y="5877272"/>
            <a:ext cx="5877292" cy="715718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2771800" y="6050465"/>
            <a:ext cx="53285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Notificação de violências e violações de direitos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0"/>
          <p:cNvGrpSpPr/>
          <p:nvPr/>
        </p:nvGrpSpPr>
        <p:grpSpPr>
          <a:xfrm>
            <a:off x="7635175" y="5621283"/>
            <a:ext cx="465217" cy="465217"/>
            <a:chOff x="6728741" y="2964269"/>
            <a:chExt cx="465217" cy="465217"/>
          </a:xfrm>
        </p:grpSpPr>
        <p:sp>
          <p:nvSpPr>
            <p:cNvPr id="276" name="Google Shape;276;p10"/>
            <p:cNvSpPr/>
            <p:nvPr/>
          </p:nvSpPr>
          <p:spPr>
            <a:xfrm>
              <a:off x="6728741" y="2964269"/>
              <a:ext cx="465217" cy="46521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833415" y="2964269"/>
              <a:ext cx="255869" cy="3500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1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283" name="Google Shape;283;p11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446050" spcFirstLastPara="1" rIns="256025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Conceitos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6" name="Google Shape;2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3213" y="2924944"/>
            <a:ext cx="3206750" cy="254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1"/>
          <p:cNvSpPr txBox="1"/>
          <p:nvPr/>
        </p:nvSpPr>
        <p:spPr>
          <a:xfrm>
            <a:off x="250825" y="1785938"/>
            <a:ext cx="5041900" cy="437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Conceituando: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RISCO - 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Trata-se de um conjunto de eventos que requerem o desenvolvimento de esforços de prevenção ou enfrentamento para a redução de seus agravos. Caracterizam -se como situações de riscos: 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Violações de Direitos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Fragilização ou Rompimento de Vínculos Familiares/Comunitários</a:t>
            </a:r>
            <a:endParaRPr/>
          </a:p>
        </p:txBody>
      </p:sp>
      <p:pic>
        <p:nvPicPr>
          <p:cNvPr id="288" name="Google Shape;28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2088" y="6257925"/>
            <a:ext cx="13335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2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294" name="Google Shape;294;p12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446050" spcFirstLastPara="1" rIns="256025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Conceitos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12"/>
          <p:cNvSpPr txBox="1"/>
          <p:nvPr/>
        </p:nvSpPr>
        <p:spPr>
          <a:xfrm>
            <a:off x="0" y="148431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250825" y="1241425"/>
            <a:ext cx="5041900" cy="535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Fragilização ou rompimento de vínculos familiares ou comunitários,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englobando: famílias ou indivíduos em situação de rua; afastamento de crianças e adolescentes do convívio familiar em decorrência de medidas protetivas; afastamento de adolescentes do convívio familiar em decorrência de medidas socioeducativas; privação do convívio familiar ou comunitário de idosos em instituições de acolhimento; indivíduos dependentes submetidos a privação do convívio comunitário, ainda que residindo com a própria família.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1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Violações de direitos 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pertinentes à proteção que deve ser assegurada pela política de Assistência Social, englobando: situações de violência intrafamiliar; negligência; maus tratos; violência, abuso ou exploração sexual; </a:t>
            </a:r>
            <a:r>
              <a:rPr b="1"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 infantil</a:t>
            </a: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discriminação por gênero, etnia etc.</a:t>
            </a:r>
            <a:endParaRPr/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088" y="6257925"/>
            <a:ext cx="13335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6034" y="2132856"/>
            <a:ext cx="3423558" cy="2949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"/>
          <p:cNvSpPr/>
          <p:nvPr/>
        </p:nvSpPr>
        <p:spPr>
          <a:xfrm>
            <a:off x="971600" y="1774557"/>
            <a:ext cx="78843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entendido como uma noção probabilística que alerta para o perigo e reclama ação.</a:t>
            </a:r>
            <a:endParaRPr/>
          </a:p>
        </p:txBody>
      </p:sp>
      <p:sp>
        <p:nvSpPr>
          <p:cNvPr id="306" name="Google Shape;306;p13"/>
          <p:cNvSpPr/>
          <p:nvPr/>
        </p:nvSpPr>
        <p:spPr>
          <a:xfrm>
            <a:off x="971600" y="2804987"/>
            <a:ext cx="78843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Vulnerabilidade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existência de um risco;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incapacidade de responder ao risco;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inabilidade de adaptar-se ao perigo.</a:t>
            </a:r>
            <a:endParaRPr/>
          </a:p>
        </p:txBody>
      </p:sp>
      <p:sp>
        <p:nvSpPr>
          <p:cNvPr id="307" name="Google Shape;307;p13"/>
          <p:cNvSpPr/>
          <p:nvPr/>
        </p:nvSpPr>
        <p:spPr>
          <a:xfrm>
            <a:off x="988892" y="4460919"/>
            <a:ext cx="78843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Vulnerabilidade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o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grau de capacidade de resposta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de habilidade de adaptação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nger, fire, person, walking icon" id="308" name="Google Shape;3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611" y="1826745"/>
            <a:ext cx="541953" cy="54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13"/>
          <p:cNvGrpSpPr/>
          <p:nvPr/>
        </p:nvGrpSpPr>
        <p:grpSpPr>
          <a:xfrm>
            <a:off x="1401477" y="311372"/>
            <a:ext cx="6248696" cy="1011560"/>
            <a:chOff x="1826809" y="0"/>
            <a:chExt cx="6248696" cy="1011560"/>
          </a:xfrm>
        </p:grpSpPr>
        <p:sp>
          <p:nvSpPr>
            <p:cNvPr id="310" name="Google Shape;310;p13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446050" spcFirstLastPara="1" rIns="256025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Conceitos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3"/>
          <p:cNvSpPr/>
          <p:nvPr/>
        </p:nvSpPr>
        <p:spPr>
          <a:xfrm>
            <a:off x="895697" y="311372"/>
            <a:ext cx="1011560" cy="10115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larm, alert, fire, problem, warning icon" id="313" name="Google Shape;3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665" y="2996952"/>
            <a:ext cx="543600" cy="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"/>
          <p:cNvSpPr/>
          <p:nvPr/>
        </p:nvSpPr>
        <p:spPr>
          <a:xfrm>
            <a:off x="5292080" y="1988840"/>
            <a:ext cx="3600400" cy="3600400"/>
          </a:xfrm>
          <a:custGeom>
            <a:rect b="b" l="l" r="r" t="t"/>
            <a:pathLst>
              <a:path extrusionOk="0" h="2414405" w="2459179">
                <a:moveTo>
                  <a:pt x="499742" y="584017"/>
                </a:moveTo>
                <a:cubicBezTo>
                  <a:pt x="392864" y="766105"/>
                  <a:pt x="-22773" y="1003612"/>
                  <a:pt x="978" y="1094656"/>
                </a:cubicBezTo>
                <a:cubicBezTo>
                  <a:pt x="24729" y="1185700"/>
                  <a:pt x="614537" y="1064968"/>
                  <a:pt x="642246" y="1130282"/>
                </a:cubicBezTo>
                <a:cubicBezTo>
                  <a:pt x="669955" y="1195596"/>
                  <a:pt x="139524" y="1425185"/>
                  <a:pt x="167233" y="1486541"/>
                </a:cubicBezTo>
                <a:cubicBezTo>
                  <a:pt x="194942" y="1547897"/>
                  <a:pt x="753083" y="1409352"/>
                  <a:pt x="808501" y="1498417"/>
                </a:cubicBezTo>
                <a:cubicBezTo>
                  <a:pt x="863919" y="1587482"/>
                  <a:pt x="428490" y="1943742"/>
                  <a:pt x="499742" y="2020931"/>
                </a:cubicBezTo>
                <a:cubicBezTo>
                  <a:pt x="570994" y="2098121"/>
                  <a:pt x="1095487" y="1896240"/>
                  <a:pt x="1236012" y="1961554"/>
                </a:cubicBezTo>
                <a:cubicBezTo>
                  <a:pt x="1376537" y="2026868"/>
                  <a:pt x="1265700" y="2387087"/>
                  <a:pt x="1342890" y="2412817"/>
                </a:cubicBezTo>
                <a:cubicBezTo>
                  <a:pt x="1420080" y="2438547"/>
                  <a:pt x="1574459" y="2143643"/>
                  <a:pt x="1699150" y="2115934"/>
                </a:cubicBezTo>
                <a:cubicBezTo>
                  <a:pt x="1823841" y="2088225"/>
                  <a:pt x="2033639" y="2292084"/>
                  <a:pt x="2091036" y="2246562"/>
                </a:cubicBezTo>
                <a:cubicBezTo>
                  <a:pt x="2148433" y="2201040"/>
                  <a:pt x="1982178" y="1977388"/>
                  <a:pt x="2043534" y="1842801"/>
                </a:cubicBezTo>
                <a:cubicBezTo>
                  <a:pt x="2104890" y="1708214"/>
                  <a:pt x="2461150" y="1549876"/>
                  <a:pt x="2459171" y="1439040"/>
                </a:cubicBezTo>
                <a:cubicBezTo>
                  <a:pt x="2457192" y="1328204"/>
                  <a:pt x="2039576" y="1276744"/>
                  <a:pt x="2031659" y="1177783"/>
                </a:cubicBezTo>
                <a:cubicBezTo>
                  <a:pt x="2023742" y="1078822"/>
                  <a:pt x="2459170" y="924443"/>
                  <a:pt x="2411669" y="845274"/>
                </a:cubicBezTo>
                <a:cubicBezTo>
                  <a:pt x="2364168" y="766105"/>
                  <a:pt x="1857487" y="793814"/>
                  <a:pt x="1746651" y="702770"/>
                </a:cubicBezTo>
                <a:cubicBezTo>
                  <a:pt x="1635815" y="611726"/>
                  <a:pt x="1847591" y="350469"/>
                  <a:pt x="1746651" y="299009"/>
                </a:cubicBezTo>
                <a:cubicBezTo>
                  <a:pt x="1645711" y="247549"/>
                  <a:pt x="1325077" y="443492"/>
                  <a:pt x="1141010" y="394012"/>
                </a:cubicBezTo>
                <a:cubicBezTo>
                  <a:pt x="956943" y="344532"/>
                  <a:pt x="751103" y="-31521"/>
                  <a:pt x="642246" y="2126"/>
                </a:cubicBezTo>
                <a:cubicBezTo>
                  <a:pt x="533389" y="35773"/>
                  <a:pt x="606620" y="401929"/>
                  <a:pt x="499742" y="584017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age.freepik.com/icones-gratis/familia-de-quatro-com-dois-menores-e-dois-adultos_318-62701.png" id="319" name="Google Shape;3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961" y="2603215"/>
            <a:ext cx="583997" cy="583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stockimg.com/file_thumbview_approve/14286982/6/stock-illustration-14286982-family-icons-black-series.jpg" id="320" name="Google Shape;320;p14"/>
          <p:cNvPicPr preferRelativeResize="0"/>
          <p:nvPr/>
        </p:nvPicPr>
        <p:blipFill rotWithShape="1">
          <a:blip r:embed="rId4">
            <a:alphaModFix/>
          </a:blip>
          <a:srcRect b="76811" l="72610" r="0" t="0"/>
          <a:stretch/>
        </p:blipFill>
        <p:spPr>
          <a:xfrm>
            <a:off x="7327497" y="3252281"/>
            <a:ext cx="888709" cy="75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stockimg.com/file_thumbview_approve/14286982/6/stock-illustration-14286982-family-icons-black-series.jpg" id="321" name="Google Shape;321;p14"/>
          <p:cNvPicPr preferRelativeResize="0"/>
          <p:nvPr/>
        </p:nvPicPr>
        <p:blipFill rotWithShape="1">
          <a:blip r:embed="rId4">
            <a:alphaModFix/>
          </a:blip>
          <a:srcRect b="0" l="54460" r="25566" t="76811"/>
          <a:stretch/>
        </p:blipFill>
        <p:spPr>
          <a:xfrm>
            <a:off x="6682541" y="4102796"/>
            <a:ext cx="648072" cy="75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freepik.com/vetores-gratis/variedade-de-icones-da-familia_23-2147510739.jpg?size=338&amp;ext=jpg" id="322" name="Google Shape;322;p14"/>
          <p:cNvPicPr preferRelativeResize="0"/>
          <p:nvPr/>
        </p:nvPicPr>
        <p:blipFill rotWithShape="1">
          <a:blip r:embed="rId5">
            <a:alphaModFix/>
          </a:blip>
          <a:srcRect b="7861" l="42882" r="29858" t="70327"/>
          <a:stretch/>
        </p:blipFill>
        <p:spPr>
          <a:xfrm>
            <a:off x="6453022" y="3291263"/>
            <a:ext cx="877591" cy="702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stockimg.com/file_thumbview_approve/14286982/6/stock-illustration-14286982-family-icons-black-series.jpg" id="323" name="Google Shape;323;p14"/>
          <p:cNvPicPr preferRelativeResize="0"/>
          <p:nvPr/>
        </p:nvPicPr>
        <p:blipFill rotWithShape="1">
          <a:blip r:embed="rId4">
            <a:alphaModFix/>
          </a:blip>
          <a:srcRect b="-461" l="54079" r="24964" t="77273"/>
          <a:stretch/>
        </p:blipFill>
        <p:spPr>
          <a:xfrm>
            <a:off x="7472280" y="4360763"/>
            <a:ext cx="679959" cy="752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4"/>
          <p:cNvGrpSpPr/>
          <p:nvPr/>
        </p:nvGrpSpPr>
        <p:grpSpPr>
          <a:xfrm>
            <a:off x="563108" y="7132284"/>
            <a:ext cx="8730797" cy="4877137"/>
            <a:chOff x="-342373" y="-126147"/>
            <a:chExt cx="8730797" cy="4877137"/>
          </a:xfrm>
        </p:grpSpPr>
        <p:sp>
          <p:nvSpPr>
            <p:cNvPr id="325" name="Google Shape;325;p14"/>
            <p:cNvSpPr/>
            <p:nvPr/>
          </p:nvSpPr>
          <p:spPr>
            <a:xfrm rot="-1095498">
              <a:off x="-273377" y="3074486"/>
              <a:ext cx="3980666" cy="1080120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 rot="-1095498">
              <a:off x="3433064" y="2439906"/>
              <a:ext cx="282691" cy="108012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" name="Google Shape;327;p14"/>
            <p:cNvGrpSpPr/>
            <p:nvPr/>
          </p:nvGrpSpPr>
          <p:grpSpPr>
            <a:xfrm>
              <a:off x="3563888" y="-126147"/>
              <a:ext cx="4824536" cy="4680520"/>
              <a:chOff x="-648580" y="1496546"/>
              <a:chExt cx="4824536" cy="4680520"/>
            </a:xfrm>
          </p:grpSpPr>
          <p:sp>
            <p:nvSpPr>
              <p:cNvPr id="328" name="Google Shape;328;p14"/>
              <p:cNvSpPr/>
              <p:nvPr/>
            </p:nvSpPr>
            <p:spPr>
              <a:xfrm>
                <a:off x="-540568" y="1541799"/>
                <a:ext cx="4608512" cy="45464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>
                <a:off x="-648580" y="1496546"/>
                <a:ext cx="4824536" cy="4680520"/>
              </a:xfrm>
              <a:prstGeom prst="donut">
                <a:avLst>
                  <a:gd fmla="val 1767" name="adj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30" name="Google Shape;330;p14"/>
          <p:cNvPicPr preferRelativeResize="0"/>
          <p:nvPr/>
        </p:nvPicPr>
        <p:blipFill rotWithShape="1">
          <a:blip r:embed="rId6">
            <a:alphaModFix/>
          </a:blip>
          <a:srcRect b="56249" l="38444" r="37639" t="31023"/>
          <a:stretch/>
        </p:blipFill>
        <p:spPr>
          <a:xfrm>
            <a:off x="5130949" y="1965960"/>
            <a:ext cx="1142012" cy="85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/>
          <p:cNvPicPr preferRelativeResize="0"/>
          <p:nvPr/>
        </p:nvPicPr>
        <p:blipFill rotWithShape="1">
          <a:blip r:embed="rId6">
            <a:alphaModFix/>
          </a:blip>
          <a:srcRect b="56249" l="38444" r="37639" t="31023"/>
          <a:stretch/>
        </p:blipFill>
        <p:spPr>
          <a:xfrm rot="10800000">
            <a:off x="7852118" y="5435238"/>
            <a:ext cx="1142012" cy="854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4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333" name="Google Shape;333;p14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446050" spcFirstLastPara="1" rIns="256025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Foco no território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6" name="Google Shape;336;p14"/>
          <p:cNvPicPr preferRelativeResize="0"/>
          <p:nvPr/>
        </p:nvPicPr>
        <p:blipFill rotWithShape="1">
          <a:blip r:embed="rId8">
            <a:alphaModFix/>
          </a:blip>
          <a:srcRect b="0" l="5032" r="65192" t="0"/>
          <a:stretch/>
        </p:blipFill>
        <p:spPr>
          <a:xfrm>
            <a:off x="3657427" y="1866942"/>
            <a:ext cx="1368152" cy="6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/>
          <p:nvPr/>
        </p:nvSpPr>
        <p:spPr>
          <a:xfrm>
            <a:off x="683568" y="1331907"/>
            <a:ext cx="2973859" cy="131402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importante considerar as características dos lugares (não só das pessoas).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/>
          <p:nvPr/>
        </p:nvSpPr>
        <p:spPr>
          <a:xfrm>
            <a:off x="4914928" y="2075694"/>
            <a:ext cx="205941" cy="196870"/>
          </a:xfrm>
          <a:prstGeom prst="ellipse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4"/>
          <p:cNvPicPr preferRelativeResize="0"/>
          <p:nvPr/>
        </p:nvPicPr>
        <p:blipFill rotWithShape="1">
          <a:blip r:embed="rId8">
            <a:alphaModFix/>
          </a:blip>
          <a:srcRect b="0" l="5032" r="65192" t="0"/>
          <a:stretch/>
        </p:blipFill>
        <p:spPr>
          <a:xfrm>
            <a:off x="3657426" y="3646572"/>
            <a:ext cx="1368152" cy="6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4"/>
          <p:cNvSpPr/>
          <p:nvPr/>
        </p:nvSpPr>
        <p:spPr>
          <a:xfrm>
            <a:off x="683566" y="3114614"/>
            <a:ext cx="2973859" cy="131402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pessoas estão em contínuo processo de interação com o outro e com o território.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4914927" y="3855324"/>
            <a:ext cx="205941" cy="196870"/>
          </a:xfrm>
          <a:prstGeom prst="ellipse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4"/>
          <p:cNvPicPr preferRelativeResize="0"/>
          <p:nvPr/>
        </p:nvPicPr>
        <p:blipFill rotWithShape="1">
          <a:blip r:embed="rId8">
            <a:alphaModFix/>
          </a:blip>
          <a:srcRect b="0" l="5032" r="65192" t="0"/>
          <a:stretch/>
        </p:blipFill>
        <p:spPr>
          <a:xfrm>
            <a:off x="3657427" y="5485934"/>
            <a:ext cx="1368152" cy="6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4"/>
          <p:cNvSpPr/>
          <p:nvPr/>
        </p:nvSpPr>
        <p:spPr>
          <a:xfrm>
            <a:off x="683568" y="4950899"/>
            <a:ext cx="2973859" cy="131402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Olhar mais coletivo, menos individual.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4"/>
          <p:cNvSpPr/>
          <p:nvPr/>
        </p:nvSpPr>
        <p:spPr>
          <a:xfrm>
            <a:off x="4914928" y="5694686"/>
            <a:ext cx="205941" cy="196870"/>
          </a:xfrm>
          <a:prstGeom prst="ellipse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15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350" name="Google Shape;350;p15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446050" spcFirstLastPara="1" rIns="256025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Conceitos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15"/>
          <p:cNvSpPr/>
          <p:nvPr/>
        </p:nvSpPr>
        <p:spPr>
          <a:xfrm>
            <a:off x="250825" y="1700808"/>
            <a:ext cx="864235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Território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 noção de território se constrói a partir da relação entre o próprio espaço físico e as pessoas que dele se apropriam.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processo de produção e reprodução de desigualdades sociais manifesta-se, também, na conformação e apropriação dos territórios, portanto, se faz necessário que a política de assistência social incorpore esta dimensão no planejamento e execução de suas intervenções.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Isto significa que as potencialidades ou vulnerabilidades das famílias e indivíduos são, em certa medida, reflexo das características do território em que estão inseridos. Como consequência desta perspectiva, o território em si, também deve ser encarado como objeto de intervenção/atuação da política de Assistência Social, para além das ações desenvolvidas com as famílias e indivíduos.</a:t>
            </a:r>
            <a:endParaRPr/>
          </a:p>
        </p:txBody>
      </p:sp>
      <p:pic>
        <p:nvPicPr>
          <p:cNvPr descr="magnifying glass, people, search, searchicons, user, users icon" id="354" name="Google Shape;3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5770959"/>
            <a:ext cx="12192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 txBox="1"/>
          <p:nvPr>
            <p:ph idx="1" type="body"/>
          </p:nvPr>
        </p:nvSpPr>
        <p:spPr>
          <a:xfrm>
            <a:off x="179512" y="1196752"/>
            <a:ext cx="8229600" cy="2203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  <a:p>
            <a:pPr indent="0" lvl="1" marL="457200" rtl="0" algn="just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</a:pPr>
            <a:r>
              <a:rPr i="1" lang="pt-BR" sz="1900">
                <a:solidFill>
                  <a:schemeClr val="dk2"/>
                </a:solidFill>
              </a:rPr>
              <a:t>“O território tem que ser entendido como o </a:t>
            </a:r>
            <a:r>
              <a:rPr i="1" lang="pt-BR" sz="1900" u="sng">
                <a:solidFill>
                  <a:schemeClr val="dk2"/>
                </a:solidFill>
              </a:rPr>
              <a:t>território usado</a:t>
            </a:r>
            <a:r>
              <a:rPr i="1" lang="pt-BR" sz="1900">
                <a:solidFill>
                  <a:schemeClr val="dk2"/>
                </a:solidFill>
              </a:rPr>
              <a:t>, não o território em si. O território usado é </a:t>
            </a:r>
            <a:r>
              <a:rPr i="1" lang="pt-BR" sz="1900" u="sng">
                <a:solidFill>
                  <a:schemeClr val="dk2"/>
                </a:solidFill>
              </a:rPr>
              <a:t>o chão mais a identidade</a:t>
            </a:r>
            <a:r>
              <a:rPr i="1" lang="pt-BR" sz="1900">
                <a:solidFill>
                  <a:schemeClr val="dk2"/>
                </a:solidFill>
              </a:rPr>
              <a:t>. A identidade é o sentimento de pertencer àquilo que nos pertence. O território é o fundamento do trabalho; o lugar da residência, das trocas materiais e espirituais e do exercício da vida.”                                                                       (Santos, 2002: p.14)</a:t>
            </a:r>
            <a:br>
              <a:rPr i="1" lang="pt-BR" sz="1900">
                <a:solidFill>
                  <a:schemeClr val="dk2"/>
                </a:solidFill>
              </a:rPr>
            </a:br>
            <a:endParaRPr i="1" sz="1900">
              <a:solidFill>
                <a:schemeClr val="dk2"/>
              </a:solidFill>
            </a:endParaRPr>
          </a:p>
        </p:txBody>
      </p:sp>
      <p:sp>
        <p:nvSpPr>
          <p:cNvPr id="360" name="Google Shape;360;p16"/>
          <p:cNvSpPr/>
          <p:nvPr/>
        </p:nvSpPr>
        <p:spPr>
          <a:xfrm>
            <a:off x="2843808" y="3284984"/>
            <a:ext cx="1080120" cy="72008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26667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6"/>
          <p:cNvSpPr txBox="1"/>
          <p:nvPr/>
        </p:nvSpPr>
        <p:spPr>
          <a:xfrm>
            <a:off x="4139952" y="3615407"/>
            <a:ext cx="40324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Território de vivência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6"/>
          <p:cNvSpPr txBox="1"/>
          <p:nvPr/>
        </p:nvSpPr>
        <p:spPr>
          <a:xfrm>
            <a:off x="189856" y="3961656"/>
            <a:ext cx="8229600" cy="2203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 de operacionalizar as informações dos territórios de vivência para além dos limites político-administrativos.</a:t>
            </a:r>
            <a:endParaRPr/>
          </a:p>
          <a:p>
            <a:pPr indent="-285750" lvl="1" marL="74295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Vigilância socioassistencial de “sangue quente”, por onde correm vivências, convivências, conflitos, ao lado de proteções e desproteções produzidas e reproduzidas nos territórios.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539552" y="1556792"/>
            <a:ext cx="8064896" cy="158417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16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365" name="Google Shape;365;p16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446050" spcFirstLastPara="1" rIns="227575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Território de vivência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7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373" name="Google Shape;373;p17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446050" spcFirstLastPara="1" rIns="256025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e proteção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17"/>
          <p:cNvSpPr txBox="1"/>
          <p:nvPr/>
        </p:nvSpPr>
        <p:spPr>
          <a:xfrm>
            <a:off x="251521" y="1916832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 de identificação das desproteções sociais face às seguranças socioassistenciais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7"/>
          <p:cNvGrpSpPr/>
          <p:nvPr/>
        </p:nvGrpSpPr>
        <p:grpSpPr>
          <a:xfrm>
            <a:off x="27665" y="4221088"/>
            <a:ext cx="9140420" cy="519149"/>
            <a:chOff x="2297" y="0"/>
            <a:chExt cx="9140420" cy="519149"/>
          </a:xfrm>
        </p:grpSpPr>
        <p:sp>
          <p:nvSpPr>
            <p:cNvPr id="378" name="Google Shape;378;p17"/>
            <p:cNvSpPr/>
            <p:nvPr/>
          </p:nvSpPr>
          <p:spPr>
            <a:xfrm>
              <a:off x="2297" y="0"/>
              <a:ext cx="519149" cy="519149"/>
            </a:xfrm>
            <a:prstGeom prst="ellipse">
              <a:avLst/>
            </a:prstGeom>
            <a:solidFill>
              <a:srgbClr val="E7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54212" y="51914"/>
              <a:ext cx="415319" cy="415319"/>
            </a:xfrm>
            <a:prstGeom prst="chord">
              <a:avLst>
                <a:gd fmla="val 1800000" name="adj1"/>
                <a:gd fmla="val 9000000" name="adj2"/>
              </a:avLst>
            </a:prstGeom>
            <a:solidFill>
              <a:srgbClr val="BF504D"/>
            </a:solidFill>
            <a:ln cap="flat" cmpd="sng" w="25400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629603" y="0"/>
              <a:ext cx="1535816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629603" y="0"/>
              <a:ext cx="1535816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Identificar a incidência territorial das desproteções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273575" y="0"/>
              <a:ext cx="519149" cy="519149"/>
            </a:xfrm>
            <a:prstGeom prst="ellipse">
              <a:avLst/>
            </a:prstGeom>
            <a:solidFill>
              <a:srgbClr val="E7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2325490" y="51914"/>
              <a:ext cx="415319" cy="415319"/>
            </a:xfrm>
            <a:prstGeom prst="chord">
              <a:avLst>
                <a:gd fmla="val 0" name="adj1"/>
                <a:gd fmla="val 10800000" name="adj2"/>
              </a:avLst>
            </a:prstGeom>
            <a:solidFill>
              <a:schemeClr val="accent3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2894261" y="0"/>
              <a:ext cx="1549055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 txBox="1"/>
            <p:nvPr/>
          </p:nvSpPr>
          <p:spPr>
            <a:xfrm>
              <a:off x="2894261" y="0"/>
              <a:ext cx="1549055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Medir a gradualidade das ocorrências dessas desproteções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4551473" y="0"/>
              <a:ext cx="519149" cy="519149"/>
            </a:xfrm>
            <a:prstGeom prst="ellipse">
              <a:avLst/>
            </a:prstGeom>
            <a:solidFill>
              <a:srgbClr val="E7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603388" y="51914"/>
              <a:ext cx="415319" cy="415319"/>
            </a:xfrm>
            <a:prstGeom prst="chord">
              <a:avLst>
                <a:gd fmla="val 19800000" name="adj1"/>
                <a:gd fmla="val 12600000" name="adj2"/>
              </a:avLst>
            </a:prstGeom>
            <a:solidFill>
              <a:schemeClr val="accent4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5021933" y="0"/>
              <a:ext cx="1849506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5021933" y="0"/>
              <a:ext cx="1849506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Identificar trajetórias e circulação dos usuários na rede socioassistencial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6979596" y="0"/>
              <a:ext cx="519149" cy="519149"/>
            </a:xfrm>
            <a:prstGeom prst="ellipse">
              <a:avLst/>
            </a:prstGeom>
            <a:solidFill>
              <a:srgbClr val="E7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031511" y="51914"/>
              <a:ext cx="415319" cy="415319"/>
            </a:xfrm>
            <a:prstGeom prst="chord">
              <a:avLst>
                <a:gd fmla="val 16200000" name="adj1"/>
                <a:gd fmla="val 16200000" name="adj2"/>
              </a:avLst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7606901" y="0"/>
              <a:ext cx="1535816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7606901" y="0"/>
              <a:ext cx="1535816" cy="519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Identificar os entraves e barreiras de acesso à oferta de serviços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/>
          <p:nvPr/>
        </p:nvSpPr>
        <p:spPr>
          <a:xfrm>
            <a:off x="107504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Olhar sobre o território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3.bp.blogspot.com/_Duc2LEGxo_A/TJJbtoRAJMI/AAAAAAAAAdg/ZrS3pFifs1M/s1600/Planta+BH+2009+Contorno+segundo+CCNC+detalhada.JPG" id="399" name="Google Shape;3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808" y="3774510"/>
            <a:ext cx="3423370" cy="27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8"/>
          <p:cNvPicPr preferRelativeResize="0"/>
          <p:nvPr/>
        </p:nvPicPr>
        <p:blipFill rotWithShape="1">
          <a:blip r:embed="rId4">
            <a:alphaModFix/>
          </a:blip>
          <a:srcRect b="24001" l="37634" r="8128" t="8078"/>
          <a:stretch/>
        </p:blipFill>
        <p:spPr>
          <a:xfrm>
            <a:off x="1603205" y="2060848"/>
            <a:ext cx="4554730" cy="320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8"/>
          <p:cNvPicPr preferRelativeResize="0"/>
          <p:nvPr/>
        </p:nvPicPr>
        <p:blipFill rotWithShape="1">
          <a:blip r:embed="rId5">
            <a:alphaModFix/>
          </a:blip>
          <a:srcRect b="28499" l="26911" r="6468" t="9644"/>
          <a:stretch/>
        </p:blipFill>
        <p:spPr>
          <a:xfrm>
            <a:off x="3562197" y="1124744"/>
            <a:ext cx="5546308" cy="295317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8"/>
          <p:cNvSpPr txBox="1"/>
          <p:nvPr/>
        </p:nvSpPr>
        <p:spPr>
          <a:xfrm>
            <a:off x="3726787" y="5382930"/>
            <a:ext cx="5400600" cy="1107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topografia permite visualizar continuidades e descontinuidades, altos e baixos, presenças e ausências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"/>
          <p:cNvSpPr/>
          <p:nvPr/>
        </p:nvSpPr>
        <p:spPr>
          <a:xfrm>
            <a:off x="243219" y="1220559"/>
            <a:ext cx="83612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“Expressa a heterogeneidade do território sem cair na excessiva fragmentação; ela significa a expressão territorial da rugosidade das desigualdades sociais das cidades”.(Sposati,2010:p.55)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tatic-secure.guim.co.uk/sys-images/Guardian/Pix/pictures/2011/3/4/1299247033761/view-over-rio-007.jpg" id="408" name="Google Shape;4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171" y="2420888"/>
            <a:ext cx="5609321" cy="360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19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410" name="Google Shape;410;p19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446050" spcFirstLastPara="1" rIns="227575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Topografia social 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19"/>
          <p:cNvSpPr txBox="1"/>
          <p:nvPr/>
        </p:nvSpPr>
        <p:spPr>
          <a:xfrm>
            <a:off x="2195736" y="6309320"/>
            <a:ext cx="4608511" cy="369332"/>
          </a:xfrm>
          <a:prstGeom prst="rect">
            <a:avLst/>
          </a:prstGeom>
          <a:noFill/>
          <a:ln cap="flat" cmpd="sng" w="28575">
            <a:solidFill>
              <a:srgbClr val="266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 QUE ANOITECE NÃO É O QUE AMANHECE”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 rot="-1780024">
            <a:off x="63874" y="3307087"/>
            <a:ext cx="8104764" cy="5376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7023304" y="1608840"/>
            <a:ext cx="360040" cy="360040"/>
          </a:xfrm>
          <a:prstGeom prst="ellipse">
            <a:avLst/>
          </a:prstGeom>
          <a:solidFill>
            <a:schemeClr val="dk1">
              <a:alpha val="3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535644" y="2443261"/>
            <a:ext cx="360040" cy="36004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094725" y="3210742"/>
            <a:ext cx="360040" cy="36004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6395" y="4060612"/>
            <a:ext cx="360040" cy="36004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226281" y="4933083"/>
            <a:ext cx="360040" cy="36004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actory icon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5496" y="5571298"/>
            <a:ext cx="739304" cy="715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, house icon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8" y="5609243"/>
            <a:ext cx="664393" cy="652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kery, cafe, eshop, market, shop, store icon"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2872" y="5609243"/>
            <a:ext cx="702836" cy="702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chitecture, building, government, institution, monument icon"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9079" y="5571298"/>
            <a:ext cx="670673" cy="670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.freepik.com/icones-gratis/familia-de-quatro-com-dois-menores-e-dois-adultos_318-62701.png" id="108" name="Google Shape;10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5674" y="4232373"/>
            <a:ext cx="583997" cy="583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dn.xl.thumbs.canstockphoto.com.br/canstock7486758.jpg" id="109" name="Google Shape;109;p2"/>
          <p:cNvPicPr preferRelativeResize="0"/>
          <p:nvPr/>
        </p:nvPicPr>
        <p:blipFill rotWithShape="1">
          <a:blip r:embed="rId8">
            <a:alphaModFix/>
          </a:blip>
          <a:srcRect b="33295" l="62748" r="7155" t="35954"/>
          <a:stretch/>
        </p:blipFill>
        <p:spPr>
          <a:xfrm>
            <a:off x="4585762" y="3451375"/>
            <a:ext cx="648072" cy="6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stockimg.com/file_thumbview_approve/14286982/6/stock-illustration-14286982-family-icons-black-series.jpg" id="110" name="Google Shape;110;p2"/>
          <p:cNvPicPr preferRelativeResize="0"/>
          <p:nvPr/>
        </p:nvPicPr>
        <p:blipFill rotWithShape="1">
          <a:blip r:embed="rId9">
            <a:alphaModFix/>
          </a:blip>
          <a:srcRect b="76811" l="72610" r="0" t="0"/>
          <a:stretch/>
        </p:blipFill>
        <p:spPr>
          <a:xfrm>
            <a:off x="5285388" y="4162300"/>
            <a:ext cx="888709" cy="75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stockimg.com/file_thumbview_approve/14286982/6/stock-illustration-14286982-family-icons-black-series.jpg" id="111" name="Google Shape;111;p2"/>
          <p:cNvPicPr preferRelativeResize="0"/>
          <p:nvPr/>
        </p:nvPicPr>
        <p:blipFill rotWithShape="1">
          <a:blip r:embed="rId9">
            <a:alphaModFix/>
          </a:blip>
          <a:srcRect b="0" l="54460" r="25566" t="76811"/>
          <a:stretch/>
        </p:blipFill>
        <p:spPr>
          <a:xfrm>
            <a:off x="3899627" y="4162300"/>
            <a:ext cx="648072" cy="75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freepik.com/vetores-gratis/variedade-de-icones-da-familia_23-2147510739.jpg?size=338&amp;ext=jpg" id="112" name="Google Shape;112;p2"/>
          <p:cNvPicPr preferRelativeResize="0"/>
          <p:nvPr/>
        </p:nvPicPr>
        <p:blipFill rotWithShape="1">
          <a:blip r:embed="rId10">
            <a:alphaModFix/>
          </a:blip>
          <a:srcRect b="7861" l="42882" r="29858" t="70327"/>
          <a:stretch/>
        </p:blipFill>
        <p:spPr>
          <a:xfrm>
            <a:off x="7384864" y="3415032"/>
            <a:ext cx="877591" cy="702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stockimg.com/file_thumbview_approve/14286982/6/stock-illustration-14286982-family-icons-black-series.jpg" id="113" name="Google Shape;113;p2"/>
          <p:cNvPicPr preferRelativeResize="0"/>
          <p:nvPr/>
        </p:nvPicPr>
        <p:blipFill rotWithShape="1">
          <a:blip r:embed="rId9">
            <a:alphaModFix/>
          </a:blip>
          <a:srcRect b="961" l="77502" r="1542" t="75849"/>
          <a:stretch/>
        </p:blipFill>
        <p:spPr>
          <a:xfrm>
            <a:off x="6757694" y="2676905"/>
            <a:ext cx="679959" cy="75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14" name="Google Shape;11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99627" y="5103108"/>
            <a:ext cx="362099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15" name="Google Shape;11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33834" y="5153451"/>
            <a:ext cx="362099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16" name="Google Shape;116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53609" y="5163726"/>
            <a:ext cx="362099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17" name="Google Shape;11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48228" y="5105588"/>
            <a:ext cx="362099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18" name="Google Shape;11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35698" y="5119418"/>
            <a:ext cx="362099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19" name="Google Shape;11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85496" y="5103108"/>
            <a:ext cx="362099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20" name="Google Shape;12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59743" y="5153812"/>
            <a:ext cx="362099" cy="3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 icon" id="121" name="Google Shape;12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63688" y="5157084"/>
            <a:ext cx="362099" cy="3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107504" y="1268760"/>
            <a:ext cx="425362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Antecedentes da política de Assistência: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Modo privatista de execução da política;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Filantropia, Legião da Boa Assistência;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 não universal;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“caso a caso”;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 foco no Território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.istockimg.com/file_thumbview_approve/14286982/6/stock-illustration-14286982-family-icons-black-series.jpg" id="123" name="Google Shape;123;p2"/>
          <p:cNvPicPr preferRelativeResize="0"/>
          <p:nvPr/>
        </p:nvPicPr>
        <p:blipFill rotWithShape="1">
          <a:blip r:embed="rId9">
            <a:alphaModFix/>
          </a:blip>
          <a:srcRect b="-461" l="54079" r="24964" t="77273"/>
          <a:stretch/>
        </p:blipFill>
        <p:spPr>
          <a:xfrm>
            <a:off x="6070116" y="3429329"/>
            <a:ext cx="679959" cy="75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/>
          <p:nvPr/>
        </p:nvSpPr>
        <p:spPr>
          <a:xfrm>
            <a:off x="676337" y="2491801"/>
            <a:ext cx="7751798" cy="4194425"/>
          </a:xfrm>
          <a:custGeom>
            <a:rect b="b" l="l" r="r" t="t"/>
            <a:pathLst>
              <a:path extrusionOk="0" h="4194425" w="7751798">
                <a:moveTo>
                  <a:pt x="285564" y="3754620"/>
                </a:moveTo>
                <a:cubicBezTo>
                  <a:pt x="722972" y="3410235"/>
                  <a:pt x="2379580" y="2521565"/>
                  <a:pt x="2886260" y="2127700"/>
                </a:cubicBezTo>
                <a:cubicBezTo>
                  <a:pt x="3392940" y="1733835"/>
                  <a:pt x="2753652" y="1739773"/>
                  <a:pt x="3325647" y="1391430"/>
                </a:cubicBezTo>
                <a:cubicBezTo>
                  <a:pt x="3897642" y="1043087"/>
                  <a:pt x="5694774" y="197960"/>
                  <a:pt x="6318229" y="37643"/>
                </a:cubicBezTo>
                <a:cubicBezTo>
                  <a:pt x="6941684" y="-122674"/>
                  <a:pt x="6828869" y="271191"/>
                  <a:pt x="7066375" y="429529"/>
                </a:cubicBezTo>
                <a:cubicBezTo>
                  <a:pt x="7303881" y="587867"/>
                  <a:pt x="7677954" y="740266"/>
                  <a:pt x="7743268" y="987669"/>
                </a:cubicBezTo>
                <a:cubicBezTo>
                  <a:pt x="7808582" y="1235072"/>
                  <a:pt x="7478052" y="1652687"/>
                  <a:pt x="7458260" y="1913944"/>
                </a:cubicBezTo>
                <a:cubicBezTo>
                  <a:pt x="7438468" y="2175201"/>
                  <a:pt x="7654203" y="2337498"/>
                  <a:pt x="7624515" y="2555212"/>
                </a:cubicBezTo>
                <a:cubicBezTo>
                  <a:pt x="7594827" y="2772926"/>
                  <a:pt x="7321695" y="2958973"/>
                  <a:pt x="7280131" y="3220230"/>
                </a:cubicBezTo>
                <a:cubicBezTo>
                  <a:pt x="7238567" y="3481487"/>
                  <a:pt x="7569097" y="4007960"/>
                  <a:pt x="7375133" y="4122755"/>
                </a:cubicBezTo>
                <a:cubicBezTo>
                  <a:pt x="7181169" y="4237550"/>
                  <a:pt x="6476567" y="3914937"/>
                  <a:pt x="6116349" y="3908999"/>
                </a:cubicBezTo>
                <a:cubicBezTo>
                  <a:pt x="5756131" y="3903061"/>
                  <a:pt x="5566125" y="4122755"/>
                  <a:pt x="5213824" y="4087129"/>
                </a:cubicBezTo>
                <a:cubicBezTo>
                  <a:pt x="4861523" y="4051503"/>
                  <a:pt x="4441928" y="3695243"/>
                  <a:pt x="4002541" y="3695243"/>
                </a:cubicBezTo>
                <a:cubicBezTo>
                  <a:pt x="3563154" y="3695243"/>
                  <a:pt x="2906053" y="4083171"/>
                  <a:pt x="2577502" y="4087129"/>
                </a:cubicBezTo>
                <a:cubicBezTo>
                  <a:pt x="2248951" y="4091087"/>
                  <a:pt x="2417185" y="3701181"/>
                  <a:pt x="2031237" y="3718994"/>
                </a:cubicBezTo>
                <a:cubicBezTo>
                  <a:pt x="1645289" y="3736807"/>
                  <a:pt x="550780" y="4186090"/>
                  <a:pt x="261814" y="4194007"/>
                </a:cubicBezTo>
                <a:cubicBezTo>
                  <a:pt x="-27152" y="4201924"/>
                  <a:pt x="-151844" y="4099005"/>
                  <a:pt x="285564" y="3754620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51520" y="476672"/>
            <a:ext cx="8640960" cy="576064"/>
          </a:xfrm>
          <a:prstGeom prst="flowChartAlternateProcess">
            <a:avLst/>
          </a:prstGeom>
          <a:solidFill>
            <a:srgbClr val="266678"/>
          </a:solidFill>
          <a:ln cap="flat" cmpd="sng" w="25400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 de Assistência Social – Período pré CR 1988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m para idoso icone vetor" id="418" name="Google Shape;4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347" y="2432929"/>
            <a:ext cx="629048" cy="629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idoso icone vetor" id="419" name="Google Shape;4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2347" y="3836493"/>
            <a:ext cx="622058" cy="622058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sultado de imagem para deficiente icone vetor" id="420" name="Google Shape;420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esultado de imagem para deficiente icone vetor" id="421" name="Google Shape;421;p2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2507" y="3836493"/>
            <a:ext cx="674892" cy="72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71518" y="3161460"/>
            <a:ext cx="622058" cy="62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50199" y="4564502"/>
            <a:ext cx="664695" cy="66469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0"/>
          <p:cNvSpPr/>
          <p:nvPr/>
        </p:nvSpPr>
        <p:spPr>
          <a:xfrm rot="1486183">
            <a:off x="229618" y="1596810"/>
            <a:ext cx="4968552" cy="4423846"/>
          </a:xfrm>
          <a:custGeom>
            <a:rect b="b" l="l" r="r" t="t"/>
            <a:pathLst>
              <a:path extrusionOk="0" h="2414405" w="2459179">
                <a:moveTo>
                  <a:pt x="499742" y="584017"/>
                </a:moveTo>
                <a:cubicBezTo>
                  <a:pt x="392864" y="766105"/>
                  <a:pt x="-22773" y="1003612"/>
                  <a:pt x="978" y="1094656"/>
                </a:cubicBezTo>
                <a:cubicBezTo>
                  <a:pt x="24729" y="1185700"/>
                  <a:pt x="614537" y="1064968"/>
                  <a:pt x="642246" y="1130282"/>
                </a:cubicBezTo>
                <a:cubicBezTo>
                  <a:pt x="669955" y="1195596"/>
                  <a:pt x="139524" y="1425185"/>
                  <a:pt x="167233" y="1486541"/>
                </a:cubicBezTo>
                <a:cubicBezTo>
                  <a:pt x="194942" y="1547897"/>
                  <a:pt x="753083" y="1409352"/>
                  <a:pt x="808501" y="1498417"/>
                </a:cubicBezTo>
                <a:cubicBezTo>
                  <a:pt x="863919" y="1587482"/>
                  <a:pt x="428490" y="1943742"/>
                  <a:pt x="499742" y="2020931"/>
                </a:cubicBezTo>
                <a:cubicBezTo>
                  <a:pt x="570994" y="2098121"/>
                  <a:pt x="1095487" y="1896240"/>
                  <a:pt x="1236012" y="1961554"/>
                </a:cubicBezTo>
                <a:cubicBezTo>
                  <a:pt x="1376537" y="2026868"/>
                  <a:pt x="1265700" y="2387087"/>
                  <a:pt x="1342890" y="2412817"/>
                </a:cubicBezTo>
                <a:cubicBezTo>
                  <a:pt x="1420080" y="2438547"/>
                  <a:pt x="1574459" y="2143643"/>
                  <a:pt x="1699150" y="2115934"/>
                </a:cubicBezTo>
                <a:cubicBezTo>
                  <a:pt x="1823841" y="2088225"/>
                  <a:pt x="2033639" y="2292084"/>
                  <a:pt x="2091036" y="2246562"/>
                </a:cubicBezTo>
                <a:cubicBezTo>
                  <a:pt x="2148433" y="2201040"/>
                  <a:pt x="1982178" y="1977388"/>
                  <a:pt x="2043534" y="1842801"/>
                </a:cubicBezTo>
                <a:cubicBezTo>
                  <a:pt x="2104890" y="1708214"/>
                  <a:pt x="2461150" y="1549876"/>
                  <a:pt x="2459171" y="1439040"/>
                </a:cubicBezTo>
                <a:cubicBezTo>
                  <a:pt x="2457192" y="1328204"/>
                  <a:pt x="2039576" y="1276744"/>
                  <a:pt x="2031659" y="1177783"/>
                </a:cubicBezTo>
                <a:cubicBezTo>
                  <a:pt x="2023742" y="1078822"/>
                  <a:pt x="2459170" y="924443"/>
                  <a:pt x="2411669" y="845274"/>
                </a:cubicBezTo>
                <a:cubicBezTo>
                  <a:pt x="2364168" y="766105"/>
                  <a:pt x="1857487" y="793814"/>
                  <a:pt x="1746651" y="702770"/>
                </a:cubicBezTo>
                <a:cubicBezTo>
                  <a:pt x="1635815" y="611726"/>
                  <a:pt x="1847591" y="350469"/>
                  <a:pt x="1746651" y="299009"/>
                </a:cubicBezTo>
                <a:cubicBezTo>
                  <a:pt x="1645711" y="247549"/>
                  <a:pt x="1325077" y="443492"/>
                  <a:pt x="1141010" y="394012"/>
                </a:cubicBezTo>
                <a:cubicBezTo>
                  <a:pt x="956943" y="344532"/>
                  <a:pt x="751103" y="-31521"/>
                  <a:pt x="642246" y="2126"/>
                </a:cubicBezTo>
                <a:cubicBezTo>
                  <a:pt x="533389" y="35773"/>
                  <a:pt x="606620" y="401929"/>
                  <a:pt x="499742" y="584017"/>
                </a:cubicBezTo>
                <a:close/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0"/>
          <p:cNvSpPr txBox="1"/>
          <p:nvPr/>
        </p:nvSpPr>
        <p:spPr>
          <a:xfrm>
            <a:off x="4588112" y="2144450"/>
            <a:ext cx="43204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públicos e demandas do território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mbulance, architecture, building, hospital, medical, medicine icon" id="427" name="Google Shape;42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14699" y="2801419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ilding, business, finance, office icon" id="428" name="Google Shape;428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86659" y="2674171"/>
            <a:ext cx="792088" cy="792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, warehouse, whisky icon" id="429" name="Google Shape;429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52320" y="2710174"/>
            <a:ext cx="720080" cy="72008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0"/>
          <p:cNvSpPr txBox="1"/>
          <p:nvPr/>
        </p:nvSpPr>
        <p:spPr>
          <a:xfrm>
            <a:off x="4932040" y="3593921"/>
            <a:ext cx="39765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Produzir informações para adequar oferta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x, money icon" id="431" name="Google Shape;431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19499" y="4091266"/>
            <a:ext cx="802220" cy="80222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0"/>
          <p:cNvSpPr txBox="1"/>
          <p:nvPr/>
        </p:nvSpPr>
        <p:spPr>
          <a:xfrm>
            <a:off x="5041532" y="4896849"/>
            <a:ext cx="38670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Expandir e qualificar as atividades de Vigilância Socioassistencial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ppliances, computer, desktop, display, screen, tower, work icon" id="433" name="Google Shape;433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42299" y="4211168"/>
            <a:ext cx="706666" cy="706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20"/>
          <p:cNvGrpSpPr/>
          <p:nvPr/>
        </p:nvGrpSpPr>
        <p:grpSpPr>
          <a:xfrm rot="-6621873">
            <a:off x="635050" y="3159184"/>
            <a:ext cx="4229465" cy="1577956"/>
            <a:chOff x="7909000" y="2747454"/>
            <a:chExt cx="4229465" cy="1577956"/>
          </a:xfrm>
        </p:grpSpPr>
        <p:sp>
          <p:nvSpPr>
            <p:cNvPr id="435" name="Google Shape;435;p20"/>
            <p:cNvSpPr/>
            <p:nvPr/>
          </p:nvSpPr>
          <p:spPr>
            <a:xfrm>
              <a:off x="8748464" y="2801419"/>
              <a:ext cx="1004641" cy="1152128"/>
            </a:xfrm>
            <a:custGeom>
              <a:rect b="b" l="l" r="r" t="t"/>
              <a:pathLst>
                <a:path extrusionOk="0" h="120000" w="120000">
                  <a:moveTo>
                    <a:pt x="9310" y="60000"/>
                  </a:moveTo>
                  <a:lnTo>
                    <a:pt x="9310" y="60000"/>
                  </a:lnTo>
                  <a:cubicBezTo>
                    <a:pt x="9310" y="39938"/>
                    <a:pt x="20610" y="21675"/>
                    <a:pt x="38329" y="13098"/>
                  </a:cubicBezTo>
                  <a:cubicBezTo>
                    <a:pt x="56049" y="4521"/>
                    <a:pt x="77011" y="7169"/>
                    <a:pt x="92161" y="19898"/>
                  </a:cubicBezTo>
                  <a:cubicBezTo>
                    <a:pt x="107312" y="32626"/>
                    <a:pt x="113935" y="53154"/>
                    <a:pt x="109170" y="72614"/>
                  </a:cubicBezTo>
                  <a:lnTo>
                    <a:pt x="117610" y="76038"/>
                  </a:lnTo>
                  <a:lnTo>
                    <a:pt x="107123" y="79119"/>
                  </a:lnTo>
                  <a:lnTo>
                    <a:pt x="100729" y="69189"/>
                  </a:lnTo>
                  <a:lnTo>
                    <a:pt x="109170" y="72614"/>
                  </a:lnTo>
                  <a:lnTo>
                    <a:pt x="109170" y="72614"/>
                  </a:lnTo>
                  <a:cubicBezTo>
                    <a:pt x="113935" y="53154"/>
                    <a:pt x="107312" y="32626"/>
                    <a:pt x="92161" y="19898"/>
                  </a:cubicBezTo>
                  <a:cubicBezTo>
                    <a:pt x="77011" y="7169"/>
                    <a:pt x="56049" y="4521"/>
                    <a:pt x="38329" y="13098"/>
                  </a:cubicBezTo>
                  <a:cubicBezTo>
                    <a:pt x="20610" y="21675"/>
                    <a:pt x="9310" y="39938"/>
                    <a:pt x="9310" y="60000"/>
                  </a:cubicBezTo>
                  <a:close/>
                </a:path>
              </a:pathLst>
            </a:custGeom>
            <a:solidFill>
              <a:srgbClr val="E36C09"/>
            </a:solidFill>
            <a:ln cap="flat" cmpd="sng" w="952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 rot="9582809">
              <a:off x="9250783" y="3017857"/>
              <a:ext cx="1004641" cy="1152128"/>
            </a:xfrm>
            <a:custGeom>
              <a:rect b="b" l="l" r="r" t="t"/>
              <a:pathLst>
                <a:path extrusionOk="0" h="120000" w="120000">
                  <a:moveTo>
                    <a:pt x="9310" y="60000"/>
                  </a:moveTo>
                  <a:lnTo>
                    <a:pt x="9310" y="60000"/>
                  </a:lnTo>
                  <a:cubicBezTo>
                    <a:pt x="9310" y="39938"/>
                    <a:pt x="20610" y="21675"/>
                    <a:pt x="38329" y="13098"/>
                  </a:cubicBezTo>
                  <a:cubicBezTo>
                    <a:pt x="56049" y="4521"/>
                    <a:pt x="77011" y="7169"/>
                    <a:pt x="92161" y="19898"/>
                  </a:cubicBezTo>
                  <a:cubicBezTo>
                    <a:pt x="107312" y="32626"/>
                    <a:pt x="113935" y="53154"/>
                    <a:pt x="109170" y="72614"/>
                  </a:cubicBezTo>
                  <a:lnTo>
                    <a:pt x="117610" y="76038"/>
                  </a:lnTo>
                  <a:lnTo>
                    <a:pt x="107123" y="79119"/>
                  </a:lnTo>
                  <a:lnTo>
                    <a:pt x="100729" y="69189"/>
                  </a:lnTo>
                  <a:lnTo>
                    <a:pt x="109170" y="72614"/>
                  </a:lnTo>
                  <a:lnTo>
                    <a:pt x="109170" y="72614"/>
                  </a:lnTo>
                  <a:cubicBezTo>
                    <a:pt x="113935" y="53154"/>
                    <a:pt x="107312" y="32626"/>
                    <a:pt x="92161" y="19898"/>
                  </a:cubicBezTo>
                  <a:cubicBezTo>
                    <a:pt x="77011" y="7169"/>
                    <a:pt x="56049" y="4521"/>
                    <a:pt x="38329" y="13098"/>
                  </a:cubicBezTo>
                  <a:cubicBezTo>
                    <a:pt x="20610" y="21675"/>
                    <a:pt x="9310" y="39938"/>
                    <a:pt x="9310" y="60000"/>
                  </a:cubicBezTo>
                  <a:close/>
                </a:path>
              </a:pathLst>
            </a:custGeom>
            <a:solidFill>
              <a:srgbClr val="E36C09"/>
            </a:solidFill>
            <a:ln cap="flat" cmpd="sng" w="952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 rot="9582809">
              <a:off x="8077571" y="2885883"/>
              <a:ext cx="1004641" cy="1152128"/>
            </a:xfrm>
            <a:custGeom>
              <a:rect b="b" l="l" r="r" t="t"/>
              <a:pathLst>
                <a:path extrusionOk="0" h="120000" w="120000">
                  <a:moveTo>
                    <a:pt x="9310" y="60000"/>
                  </a:moveTo>
                  <a:lnTo>
                    <a:pt x="9310" y="60000"/>
                  </a:lnTo>
                  <a:cubicBezTo>
                    <a:pt x="9310" y="39938"/>
                    <a:pt x="20610" y="21675"/>
                    <a:pt x="38329" y="13098"/>
                  </a:cubicBezTo>
                  <a:cubicBezTo>
                    <a:pt x="56049" y="4521"/>
                    <a:pt x="77011" y="7169"/>
                    <a:pt x="92161" y="19898"/>
                  </a:cubicBezTo>
                  <a:cubicBezTo>
                    <a:pt x="107312" y="32626"/>
                    <a:pt x="113935" y="53154"/>
                    <a:pt x="109170" y="72614"/>
                  </a:cubicBezTo>
                  <a:lnTo>
                    <a:pt x="117610" y="76038"/>
                  </a:lnTo>
                  <a:lnTo>
                    <a:pt x="107123" y="79119"/>
                  </a:lnTo>
                  <a:lnTo>
                    <a:pt x="100729" y="69189"/>
                  </a:lnTo>
                  <a:lnTo>
                    <a:pt x="109170" y="72614"/>
                  </a:lnTo>
                  <a:lnTo>
                    <a:pt x="109170" y="72614"/>
                  </a:lnTo>
                  <a:cubicBezTo>
                    <a:pt x="113935" y="53154"/>
                    <a:pt x="107312" y="32626"/>
                    <a:pt x="92161" y="19898"/>
                  </a:cubicBezTo>
                  <a:cubicBezTo>
                    <a:pt x="77011" y="7169"/>
                    <a:pt x="56049" y="4521"/>
                    <a:pt x="38329" y="13098"/>
                  </a:cubicBezTo>
                  <a:cubicBezTo>
                    <a:pt x="20610" y="21675"/>
                    <a:pt x="9310" y="39938"/>
                    <a:pt x="9310" y="60000"/>
                  </a:cubicBezTo>
                  <a:close/>
                </a:path>
              </a:pathLst>
            </a:custGeom>
            <a:solidFill>
              <a:srgbClr val="E36C09"/>
            </a:solidFill>
            <a:ln cap="flat" cmpd="sng" w="952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9921675" y="2896425"/>
              <a:ext cx="1004641" cy="1152128"/>
            </a:xfrm>
            <a:custGeom>
              <a:rect b="b" l="l" r="r" t="t"/>
              <a:pathLst>
                <a:path extrusionOk="0" h="120000" w="120000">
                  <a:moveTo>
                    <a:pt x="9310" y="60000"/>
                  </a:moveTo>
                  <a:lnTo>
                    <a:pt x="9310" y="60000"/>
                  </a:lnTo>
                  <a:cubicBezTo>
                    <a:pt x="9310" y="39938"/>
                    <a:pt x="20610" y="21675"/>
                    <a:pt x="38329" y="13098"/>
                  </a:cubicBezTo>
                  <a:cubicBezTo>
                    <a:pt x="56049" y="4521"/>
                    <a:pt x="77011" y="7169"/>
                    <a:pt x="92161" y="19898"/>
                  </a:cubicBezTo>
                  <a:cubicBezTo>
                    <a:pt x="107312" y="32626"/>
                    <a:pt x="113935" y="53154"/>
                    <a:pt x="109170" y="72614"/>
                  </a:cubicBezTo>
                  <a:lnTo>
                    <a:pt x="117610" y="76038"/>
                  </a:lnTo>
                  <a:lnTo>
                    <a:pt x="107123" y="79119"/>
                  </a:lnTo>
                  <a:lnTo>
                    <a:pt x="100729" y="69189"/>
                  </a:lnTo>
                  <a:lnTo>
                    <a:pt x="109170" y="72614"/>
                  </a:lnTo>
                  <a:lnTo>
                    <a:pt x="109170" y="72614"/>
                  </a:lnTo>
                  <a:cubicBezTo>
                    <a:pt x="113935" y="53154"/>
                    <a:pt x="107312" y="32626"/>
                    <a:pt x="92161" y="19898"/>
                  </a:cubicBezTo>
                  <a:cubicBezTo>
                    <a:pt x="77011" y="7169"/>
                    <a:pt x="56049" y="4521"/>
                    <a:pt x="38329" y="13098"/>
                  </a:cubicBezTo>
                  <a:cubicBezTo>
                    <a:pt x="20610" y="21675"/>
                    <a:pt x="9310" y="39938"/>
                    <a:pt x="9310" y="60000"/>
                  </a:cubicBezTo>
                  <a:close/>
                </a:path>
              </a:pathLst>
            </a:custGeom>
            <a:solidFill>
              <a:srgbClr val="E36C09"/>
            </a:solidFill>
            <a:ln cap="flat" cmpd="sng" w="952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 rot="-695793">
              <a:off x="11030070" y="2952747"/>
              <a:ext cx="1004641" cy="1134294"/>
            </a:xfrm>
            <a:custGeom>
              <a:rect b="b" l="l" r="r" t="t"/>
              <a:pathLst>
                <a:path extrusionOk="0" h="120000" w="120000">
                  <a:moveTo>
                    <a:pt x="9310" y="60000"/>
                  </a:moveTo>
                  <a:cubicBezTo>
                    <a:pt x="9310" y="39961"/>
                    <a:pt x="20640" y="21723"/>
                    <a:pt x="38395" y="13182"/>
                  </a:cubicBezTo>
                  <a:cubicBezTo>
                    <a:pt x="56150" y="4641"/>
                    <a:pt x="77138" y="7332"/>
                    <a:pt x="92273" y="20090"/>
                  </a:cubicBezTo>
                  <a:cubicBezTo>
                    <a:pt x="107408" y="32849"/>
                    <a:pt x="113970" y="53381"/>
                    <a:pt x="109116" y="72798"/>
                  </a:cubicBezTo>
                  <a:lnTo>
                    <a:pt x="117557" y="76276"/>
                  </a:lnTo>
                  <a:lnTo>
                    <a:pt x="107006" y="79372"/>
                  </a:lnTo>
                  <a:lnTo>
                    <a:pt x="100676" y="69319"/>
                  </a:lnTo>
                  <a:lnTo>
                    <a:pt x="109116" y="72798"/>
                  </a:lnTo>
                  <a:cubicBezTo>
                    <a:pt x="113970" y="53381"/>
                    <a:pt x="107408" y="32849"/>
                    <a:pt x="92273" y="20090"/>
                  </a:cubicBezTo>
                  <a:cubicBezTo>
                    <a:pt x="77138" y="7332"/>
                    <a:pt x="56150" y="4641"/>
                    <a:pt x="38395" y="13182"/>
                  </a:cubicBezTo>
                  <a:cubicBezTo>
                    <a:pt x="20640" y="21723"/>
                    <a:pt x="9310" y="39961"/>
                    <a:pt x="9310" y="60000"/>
                  </a:cubicBezTo>
                  <a:close/>
                </a:path>
              </a:pathLst>
            </a:custGeom>
            <a:solidFill>
              <a:srgbClr val="E36C09"/>
            </a:solidFill>
            <a:ln cap="flat" cmpd="sng" w="952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 rot="9582809">
              <a:off x="10423995" y="3034853"/>
              <a:ext cx="1004641" cy="1152128"/>
            </a:xfrm>
            <a:custGeom>
              <a:rect b="b" l="l" r="r" t="t"/>
              <a:pathLst>
                <a:path extrusionOk="0" h="120000" w="120000">
                  <a:moveTo>
                    <a:pt x="9310" y="60000"/>
                  </a:moveTo>
                  <a:lnTo>
                    <a:pt x="9310" y="60000"/>
                  </a:lnTo>
                  <a:cubicBezTo>
                    <a:pt x="9310" y="39938"/>
                    <a:pt x="20610" y="21675"/>
                    <a:pt x="38329" y="13098"/>
                  </a:cubicBezTo>
                  <a:cubicBezTo>
                    <a:pt x="56049" y="4521"/>
                    <a:pt x="77011" y="7169"/>
                    <a:pt x="92161" y="19898"/>
                  </a:cubicBezTo>
                  <a:cubicBezTo>
                    <a:pt x="107312" y="32626"/>
                    <a:pt x="113935" y="53154"/>
                    <a:pt x="109170" y="72614"/>
                  </a:cubicBezTo>
                  <a:lnTo>
                    <a:pt x="117610" y="76038"/>
                  </a:lnTo>
                  <a:lnTo>
                    <a:pt x="107123" y="79119"/>
                  </a:lnTo>
                  <a:lnTo>
                    <a:pt x="100729" y="69189"/>
                  </a:lnTo>
                  <a:lnTo>
                    <a:pt x="109170" y="72614"/>
                  </a:lnTo>
                  <a:lnTo>
                    <a:pt x="109170" y="72614"/>
                  </a:lnTo>
                  <a:cubicBezTo>
                    <a:pt x="113935" y="53154"/>
                    <a:pt x="107312" y="32626"/>
                    <a:pt x="92161" y="19898"/>
                  </a:cubicBezTo>
                  <a:cubicBezTo>
                    <a:pt x="77011" y="7169"/>
                    <a:pt x="56049" y="4521"/>
                    <a:pt x="38329" y="13098"/>
                  </a:cubicBezTo>
                  <a:cubicBezTo>
                    <a:pt x="20610" y="21675"/>
                    <a:pt x="9310" y="39938"/>
                    <a:pt x="9310" y="60000"/>
                  </a:cubicBezTo>
                  <a:close/>
                </a:path>
              </a:pathLst>
            </a:custGeom>
            <a:solidFill>
              <a:srgbClr val="E36C09"/>
            </a:solidFill>
            <a:ln cap="flat" cmpd="sng" w="952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20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442" name="Google Shape;442;p20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0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446050" spcFirstLastPara="1" rIns="227575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Desafios para implantação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 b="0" l="-50000" r="-5000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/>
          <p:nvPr/>
        </p:nvSpPr>
        <p:spPr>
          <a:xfrm>
            <a:off x="431800" y="2133600"/>
            <a:ext cx="4679950" cy="30956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5719763" y="2133600"/>
            <a:ext cx="3244850" cy="115093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Uso de Registros Disponíveis: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CadÚnico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Indicadores Sociais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Pesquisas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5751513" y="3717280"/>
            <a:ext cx="3213100" cy="431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Escolha de indicadores</a:t>
            </a:r>
            <a:endParaRPr/>
          </a:p>
        </p:txBody>
      </p:sp>
      <p:sp>
        <p:nvSpPr>
          <p:cNvPr id="452" name="Google Shape;452;p21"/>
          <p:cNvSpPr/>
          <p:nvPr/>
        </p:nvSpPr>
        <p:spPr>
          <a:xfrm>
            <a:off x="7011988" y="3346450"/>
            <a:ext cx="719137" cy="3206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66678"/>
          </a:solidFill>
          <a:ln cap="flat" cmpd="sng" w="25400">
            <a:solidFill>
              <a:srgbClr val="266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1"/>
          <p:cNvSpPr txBox="1"/>
          <p:nvPr/>
        </p:nvSpPr>
        <p:spPr>
          <a:xfrm>
            <a:off x="-323850" y="2286000"/>
            <a:ext cx="5119688" cy="28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2" marL="1428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das incidências de violações de direitos e as condições de acesso aos serviços;</a:t>
            </a:r>
            <a:endParaRPr/>
          </a:p>
          <a:p>
            <a:pPr indent="-400050" lvl="2" marL="1428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2" marL="1428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Descrição das situações de fragilidade, associando os fatores multidimensionais de causalidade;</a:t>
            </a:r>
            <a:endParaRPr/>
          </a:p>
          <a:p>
            <a:pPr indent="-400050" lvl="2" marL="1428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2" marL="1428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das necessidades de proteção da população.</a:t>
            </a:r>
            <a:endParaRPr/>
          </a:p>
        </p:txBody>
      </p:sp>
      <p:sp>
        <p:nvSpPr>
          <p:cNvPr id="454" name="Google Shape;454;p21"/>
          <p:cNvSpPr txBox="1"/>
          <p:nvPr/>
        </p:nvSpPr>
        <p:spPr>
          <a:xfrm>
            <a:off x="1258888" y="1671638"/>
            <a:ext cx="32416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faz?</a:t>
            </a:r>
            <a:endParaRPr/>
          </a:p>
        </p:txBody>
      </p:sp>
      <p:sp>
        <p:nvSpPr>
          <p:cNvPr id="455" name="Google Shape;455;p21"/>
          <p:cNvSpPr txBox="1"/>
          <p:nvPr/>
        </p:nvSpPr>
        <p:spPr>
          <a:xfrm>
            <a:off x="5564188" y="1671638"/>
            <a:ext cx="32400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Como?</a:t>
            </a:r>
            <a:endParaRPr/>
          </a:p>
        </p:txBody>
      </p:sp>
      <p:sp>
        <p:nvSpPr>
          <p:cNvPr id="456" name="Google Shape;456;p21"/>
          <p:cNvSpPr/>
          <p:nvPr/>
        </p:nvSpPr>
        <p:spPr>
          <a:xfrm>
            <a:off x="5778500" y="4695825"/>
            <a:ext cx="3186113" cy="431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dos dados</a:t>
            </a:r>
            <a:endParaRPr/>
          </a:p>
        </p:txBody>
      </p:sp>
      <p:sp>
        <p:nvSpPr>
          <p:cNvPr id="457" name="Google Shape;457;p21"/>
          <p:cNvSpPr/>
          <p:nvPr/>
        </p:nvSpPr>
        <p:spPr>
          <a:xfrm>
            <a:off x="5751513" y="5732463"/>
            <a:ext cx="3186112" cy="64928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diagnósticos, mapas, relatórios etc.</a:t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6981825" y="4268788"/>
            <a:ext cx="720725" cy="3190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66678"/>
          </a:solidFill>
          <a:ln cap="flat" cmpd="sng" w="25400">
            <a:solidFill>
              <a:srgbClr val="266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1"/>
          <p:cNvSpPr/>
          <p:nvPr/>
        </p:nvSpPr>
        <p:spPr>
          <a:xfrm>
            <a:off x="7011988" y="5307013"/>
            <a:ext cx="719137" cy="3190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66678"/>
          </a:solidFill>
          <a:ln cap="flat" cmpd="sng" w="25400">
            <a:solidFill>
              <a:srgbClr val="266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1"/>
          <p:cNvSpPr/>
          <p:nvPr/>
        </p:nvSpPr>
        <p:spPr>
          <a:xfrm>
            <a:off x="80533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Vigilância de Riscos e Vulnerabilidades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 txBox="1"/>
          <p:nvPr/>
        </p:nvSpPr>
        <p:spPr>
          <a:xfrm>
            <a:off x="250825" y="1484313"/>
            <a:ext cx="8739188" cy="49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000" lvl="0" marL="18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Fontes Oficiais de indicadores sociais: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IBGE, PNAD, PNUD-IDH, IPEA, INEP, MTE, DATASUAS, MDS: GEO-SUAS, Censo SUAS, (e outras ferramentas REDE SUAS/MDS) etc;</a:t>
            </a:r>
            <a:endParaRPr/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de Acordo com área temática: </a:t>
            </a:r>
            <a:endParaRPr/>
          </a:p>
          <a:p>
            <a:pPr indent="-285750" lvl="1" marL="6372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de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(leitos por mil habitantes, percentual de crianças nascidas com baixo peso, por exemplo), </a:t>
            </a:r>
            <a:endParaRPr/>
          </a:p>
          <a:p>
            <a:pPr indent="-285750" lvl="1" marL="6372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educacionais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(taxa de analfabetismo, escolaridade média da população de 15 anos ou mais, etc.), </a:t>
            </a:r>
            <a:endParaRPr/>
          </a:p>
          <a:p>
            <a:pPr indent="-285750" lvl="1" marL="6372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de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 de trabalho 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(taxa de desemprego, rendimento médio real do trabalho, etc.), </a:t>
            </a:r>
            <a:endParaRPr/>
          </a:p>
          <a:p>
            <a:pPr indent="-285750" lvl="1" marL="6372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demográficos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(esperança de vida, etc.), </a:t>
            </a:r>
            <a:endParaRPr/>
          </a:p>
          <a:p>
            <a:pPr indent="-285750" lvl="1" marL="6372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habitacionais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(posse de bens duráveis, densidade de moradores por domicílio, etc.), </a:t>
            </a: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80533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Vigilância de Riscos e Vulnerabilidades</a:t>
            </a:r>
            <a:endParaRPr/>
          </a:p>
        </p:txBody>
      </p:sp>
      <p:sp>
        <p:nvSpPr>
          <p:cNvPr id="467" name="Google Shape;467;p22"/>
          <p:cNvSpPr txBox="1"/>
          <p:nvPr/>
        </p:nvSpPr>
        <p:spPr>
          <a:xfrm>
            <a:off x="179512" y="908720"/>
            <a:ext cx="6985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indicadores: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 txBox="1"/>
          <p:nvPr/>
        </p:nvSpPr>
        <p:spPr>
          <a:xfrm>
            <a:off x="150812" y="1226369"/>
            <a:ext cx="8739187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5700" lvl="0" marL="18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229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de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segurança pública e justiça 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(mortes por homicídios, roubos à mão armada por cem mil habitantes, etc.), </a:t>
            </a:r>
            <a:endParaRPr/>
          </a:p>
          <a:p>
            <a:pPr indent="-171450" lvl="1" marL="5229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de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infraestrutura urbana 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(taxa de cobertura da rede de abastecimento de água, percentual de domicílios com esgotamento sanitário ligado à rede pública, etc.), </a:t>
            </a:r>
            <a:endParaRPr/>
          </a:p>
          <a:p>
            <a:pPr indent="-171450" lvl="1" marL="52290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de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renda e desigualdade 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(proporção de pobres, índice de Gini, etc.).</a:t>
            </a:r>
            <a:endParaRPr/>
          </a:p>
          <a:p>
            <a:pPr indent="-171450" lvl="1" marL="62865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de comunidades 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indígenas, quilombolas, assentamentos rurais e ocupações irregulares urbanas e situações especiais (comunidades tradicionais, região de fronteira ou portuária);</a:t>
            </a:r>
            <a:endParaRPr/>
          </a:p>
          <a:p>
            <a:pPr indent="-171450" lvl="1" marL="62865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Fontes 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notificadoras de violação de direitos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conselhos tutelares, secretaria de saúde, pesquisas sobre trabalho infantil, abuso e exploração sexual, etc;</a:t>
            </a:r>
            <a:endParaRPr/>
          </a:p>
          <a:p>
            <a:pPr indent="-171450" lvl="1" marL="62865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Relatórios e estudo do CadÚnico.</a:t>
            </a:r>
            <a:endParaRPr/>
          </a:p>
        </p:txBody>
      </p:sp>
      <p:sp>
        <p:nvSpPr>
          <p:cNvPr id="473" name="Google Shape;473;p23"/>
          <p:cNvSpPr/>
          <p:nvPr/>
        </p:nvSpPr>
        <p:spPr>
          <a:xfrm>
            <a:off x="80533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Vigilância de Riscos e Vulnerabilidades</a:t>
            </a:r>
            <a:endParaRPr/>
          </a:p>
        </p:txBody>
      </p:sp>
      <p:sp>
        <p:nvSpPr>
          <p:cNvPr id="474" name="Google Shape;474;p23"/>
          <p:cNvSpPr txBox="1"/>
          <p:nvPr/>
        </p:nvSpPr>
        <p:spPr>
          <a:xfrm>
            <a:off x="160275" y="1023726"/>
            <a:ext cx="6985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indicadores: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"/>
          <p:cNvSpPr txBox="1"/>
          <p:nvPr>
            <p:ph idx="4294967295" type="body"/>
          </p:nvPr>
        </p:nvSpPr>
        <p:spPr>
          <a:xfrm>
            <a:off x="0" y="1196752"/>
            <a:ext cx="8640763" cy="3511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/>
              <a:t>Para dados desagregados (conhecer melhor as regiões e bairros do município):</a:t>
            </a:r>
            <a:endParaRPr/>
          </a:p>
          <a:p>
            <a:pPr indent="-514350" lvl="0" marL="62388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pt-BR" sz="2000"/>
              <a:t>Utilização da base do CadÚnico</a:t>
            </a:r>
            <a:endParaRPr sz="2000"/>
          </a:p>
          <a:p>
            <a:pPr indent="-514350" lvl="0" marL="62388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pt-BR" sz="2000"/>
              <a:t>Indicadores relacionados ao público prioritário do SUAS: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480" name="Google Shape;4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9" y="2852936"/>
            <a:ext cx="3672408" cy="22700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/>
          <p:nvPr/>
        </p:nvSpPr>
        <p:spPr>
          <a:xfrm>
            <a:off x="3873500" y="3021369"/>
            <a:ext cx="5270500" cy="2586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Crianças e Adolescentes;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Mulheres;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Idosos;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 com deficiência;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Gestantes;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Beneficiários do PBF;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Beneficiários do BPC;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Povos indígenas, quilombolas, pessoas em situação de rua, outros povos tradicionais e específicos.</a:t>
            </a:r>
            <a:endParaRPr/>
          </a:p>
        </p:txBody>
      </p:sp>
      <p:sp>
        <p:nvSpPr>
          <p:cNvPr id="482" name="Google Shape;482;p24"/>
          <p:cNvSpPr txBox="1"/>
          <p:nvPr>
            <p:ph type="ctrTitle"/>
          </p:nvPr>
        </p:nvSpPr>
        <p:spPr>
          <a:xfrm>
            <a:off x="1264096" y="-1"/>
            <a:ext cx="7879904" cy="908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483" name="Google Shape;483;p24"/>
          <p:cNvSpPr/>
          <p:nvPr/>
        </p:nvSpPr>
        <p:spPr>
          <a:xfrm>
            <a:off x="80533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Vigilância de Riscos e Vulnerabilidades</a:t>
            </a:r>
            <a:endParaRPr/>
          </a:p>
        </p:txBody>
      </p:sp>
      <p:sp>
        <p:nvSpPr>
          <p:cNvPr id="484" name="Google Shape;484;p24"/>
          <p:cNvSpPr txBox="1"/>
          <p:nvPr/>
        </p:nvSpPr>
        <p:spPr>
          <a:xfrm>
            <a:off x="179512" y="879103"/>
            <a:ext cx="6985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indicadores: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Sistemas de cadastro: atualmente são a maneira mais frequente de organizar as demandas da política de assistência social.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grpSp>
        <p:nvGrpSpPr>
          <p:cNvPr id="490" name="Google Shape;490;p25"/>
          <p:cNvGrpSpPr/>
          <p:nvPr/>
        </p:nvGrpSpPr>
        <p:grpSpPr>
          <a:xfrm>
            <a:off x="430063" y="4387693"/>
            <a:ext cx="2271090" cy="2268000"/>
            <a:chOff x="430063" y="4387693"/>
            <a:chExt cx="2271090" cy="2268000"/>
          </a:xfrm>
        </p:grpSpPr>
        <p:grpSp>
          <p:nvGrpSpPr>
            <p:cNvPr id="491" name="Google Shape;491;p25"/>
            <p:cNvGrpSpPr/>
            <p:nvPr/>
          </p:nvGrpSpPr>
          <p:grpSpPr>
            <a:xfrm>
              <a:off x="497761" y="5156693"/>
              <a:ext cx="1800986" cy="1234247"/>
              <a:chOff x="982106" y="3781106"/>
              <a:chExt cx="2229675" cy="1528035"/>
            </a:xfrm>
          </p:grpSpPr>
          <p:pic>
            <p:nvPicPr>
              <p:cNvPr descr="https://image.freepik.com/icones-gratis/familia-de-quatro-com-dois-menores-e-dois-adultos_318-62701.png" id="492" name="Google Shape;492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254319" y="4535828"/>
                <a:ext cx="583998" cy="583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image.freepik.com/icones-gratis/familia-de-quatro-com-dois-menores-e-dois-adultos_318-62701.png" id="493" name="Google Shape;493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35696" y="3940989"/>
                <a:ext cx="583997" cy="583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image.freepik.com/icones-gratis/familia-de-quatro-com-dois-menores-e-dois-adultos_318-62701.png" id="494" name="Google Shape;494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82106" y="3781106"/>
                <a:ext cx="583997" cy="583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image.freepik.com/icones-gratis/familia-de-quatro-com-dois-menores-e-dois-adultos_318-62701.png" id="495" name="Google Shape;495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627784" y="4365104"/>
                <a:ext cx="583997" cy="583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image.freepik.com/icones-gratis/familia-de-quatro-com-dois-menores-e-dois-adultos_318-62701.png" id="496" name="Google Shape;496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016780" y="4725144"/>
                <a:ext cx="583997" cy="5839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97" name="Google Shape;497;p25"/>
            <p:cNvSpPr txBox="1"/>
            <p:nvPr/>
          </p:nvSpPr>
          <p:spPr>
            <a:xfrm>
              <a:off x="877465" y="4538580"/>
              <a:ext cx="137628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Famílias de baixa renda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430063" y="4387693"/>
              <a:ext cx="2271090" cy="2268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9" name="Google Shape;499;p25"/>
          <p:cNvPicPr preferRelativeResize="0"/>
          <p:nvPr/>
        </p:nvPicPr>
        <p:blipFill rotWithShape="1">
          <a:blip r:embed="rId4">
            <a:alphaModFix/>
          </a:blip>
          <a:srcRect b="0" l="5032" r="65192" t="0"/>
          <a:stretch/>
        </p:blipFill>
        <p:spPr>
          <a:xfrm rot="-3292687">
            <a:off x="1376222" y="3585857"/>
            <a:ext cx="1261240" cy="6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5"/>
          <p:cNvSpPr txBox="1"/>
          <p:nvPr/>
        </p:nvSpPr>
        <p:spPr>
          <a:xfrm>
            <a:off x="645360" y="3465316"/>
            <a:ext cx="13762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Coleta de dados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25"/>
          <p:cNvPicPr preferRelativeResize="0"/>
          <p:nvPr/>
        </p:nvPicPr>
        <p:blipFill rotWithShape="1">
          <a:blip r:embed="rId4">
            <a:alphaModFix/>
          </a:blip>
          <a:srcRect b="0" l="5032" r="65192" t="0"/>
          <a:stretch/>
        </p:blipFill>
        <p:spPr>
          <a:xfrm>
            <a:off x="3799589" y="3200511"/>
            <a:ext cx="1395599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25"/>
          <p:cNvGrpSpPr/>
          <p:nvPr/>
        </p:nvGrpSpPr>
        <p:grpSpPr>
          <a:xfrm>
            <a:off x="2329737" y="2577217"/>
            <a:ext cx="1478012" cy="1476000"/>
            <a:chOff x="2329737" y="2577217"/>
            <a:chExt cx="1478012" cy="1476000"/>
          </a:xfrm>
        </p:grpSpPr>
        <p:sp>
          <p:nvSpPr>
            <p:cNvPr id="503" name="Google Shape;503;p25"/>
            <p:cNvSpPr txBox="1"/>
            <p:nvPr/>
          </p:nvSpPr>
          <p:spPr>
            <a:xfrm>
              <a:off x="2380598" y="3065206"/>
              <a:ext cx="13762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CadÚnico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2329737" y="2577217"/>
              <a:ext cx="1478012" cy="1476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25"/>
          <p:cNvSpPr txBox="1"/>
          <p:nvPr/>
        </p:nvSpPr>
        <p:spPr>
          <a:xfrm>
            <a:off x="3818903" y="2742041"/>
            <a:ext cx="13762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Consolidação dos dados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25"/>
          <p:cNvGrpSpPr/>
          <p:nvPr/>
        </p:nvGrpSpPr>
        <p:grpSpPr>
          <a:xfrm>
            <a:off x="5203952" y="2572368"/>
            <a:ext cx="1478012" cy="1476000"/>
            <a:chOff x="5203952" y="2572368"/>
            <a:chExt cx="1478012" cy="1476000"/>
          </a:xfrm>
        </p:grpSpPr>
        <p:sp>
          <p:nvSpPr>
            <p:cNvPr id="507" name="Google Shape;507;p25"/>
            <p:cNvSpPr/>
            <p:nvPr/>
          </p:nvSpPr>
          <p:spPr>
            <a:xfrm>
              <a:off x="5203952" y="2572368"/>
              <a:ext cx="1478012" cy="1476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5"/>
            <p:cNvSpPr txBox="1"/>
            <p:nvPr/>
          </p:nvSpPr>
          <p:spPr>
            <a:xfrm>
              <a:off x="5254815" y="2941036"/>
              <a:ext cx="13762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Definição de programas sociais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25"/>
          <p:cNvGrpSpPr/>
          <p:nvPr/>
        </p:nvGrpSpPr>
        <p:grpSpPr>
          <a:xfrm>
            <a:off x="6444208" y="4366458"/>
            <a:ext cx="2271090" cy="2268000"/>
            <a:chOff x="430063" y="4387693"/>
            <a:chExt cx="2271090" cy="2268000"/>
          </a:xfrm>
        </p:grpSpPr>
        <p:sp>
          <p:nvSpPr>
            <p:cNvPr id="510" name="Google Shape;510;p25"/>
            <p:cNvSpPr txBox="1"/>
            <p:nvPr/>
          </p:nvSpPr>
          <p:spPr>
            <a:xfrm>
              <a:off x="712378" y="5111525"/>
              <a:ext cx="1706459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Redução das vulnerabilidades socais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430063" y="4387693"/>
              <a:ext cx="2271090" cy="2268000"/>
            </a:xfrm>
            <a:prstGeom prst="ellipse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2" name="Google Shape;512;p25"/>
          <p:cNvPicPr preferRelativeResize="0"/>
          <p:nvPr/>
        </p:nvPicPr>
        <p:blipFill rotWithShape="1">
          <a:blip r:embed="rId4">
            <a:alphaModFix/>
          </a:blip>
          <a:srcRect b="0" l="5032" r="65192" t="0"/>
          <a:stretch/>
        </p:blipFill>
        <p:spPr>
          <a:xfrm flipH="1" rot="3292687">
            <a:off x="6385682" y="3567841"/>
            <a:ext cx="1261240" cy="61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3" name="Google Shape;513;p25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514" name="Google Shape;514;p25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5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446050" spcFirstLastPara="1" rIns="227575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Utilização do CadÚnico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6"/>
          <p:cNvSpPr txBox="1"/>
          <p:nvPr>
            <p:ph idx="4294967295" type="body"/>
          </p:nvPr>
        </p:nvSpPr>
        <p:spPr>
          <a:xfrm>
            <a:off x="250825" y="1916113"/>
            <a:ext cx="8677275" cy="424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7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pt-BR" sz="2200"/>
              <a:t>Vantagens:</a:t>
            </a:r>
            <a:endParaRPr/>
          </a:p>
          <a:p>
            <a:pPr indent="0" lvl="0" marL="107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200"/>
          </a:p>
          <a:p>
            <a:pPr indent="0" lvl="1" marL="508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• Abrange quase a totalidade da população pobre do país;</a:t>
            </a:r>
            <a:endParaRPr/>
          </a:p>
          <a:p>
            <a:pPr indent="0" lvl="1" marL="508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• Identificação de famílias e indivíduos </a:t>
            </a:r>
            <a:endParaRPr/>
          </a:p>
          <a:p>
            <a:pPr indent="0" lvl="1" marL="508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• Permite cruzamento com outras bases de dados</a:t>
            </a:r>
            <a:endParaRPr/>
          </a:p>
          <a:p>
            <a:pPr indent="0" lvl="1" marL="508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• Localização espacial – Permite geo-referenciamento e localização das famílias no território</a:t>
            </a:r>
            <a:endParaRPr/>
          </a:p>
          <a:p>
            <a:pPr indent="0" lvl="1" marL="508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• Informações sobre públicos específicos – Quilombolas, pequenos agricultores etc.</a:t>
            </a:r>
            <a:endParaRPr/>
          </a:p>
          <a:p>
            <a:pPr indent="0" lvl="1" marL="508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• Questionário detalhado – Informações variadas sobre condições de vida.</a:t>
            </a:r>
            <a:endParaRPr/>
          </a:p>
          <a:p>
            <a:pPr indent="0" lvl="0" marL="10795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grpSp>
        <p:nvGrpSpPr>
          <p:cNvPr id="522" name="Google Shape;522;p26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523" name="Google Shape;523;p26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6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446050" spcFirstLastPara="1" rIns="227575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Utilização do CadÚnico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7"/>
          <p:cNvSpPr txBox="1"/>
          <p:nvPr>
            <p:ph idx="4294967295" type="body"/>
          </p:nvPr>
        </p:nvSpPr>
        <p:spPr>
          <a:xfrm>
            <a:off x="476250" y="1657350"/>
            <a:ext cx="8229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79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As informações reunidas pelo  CadÚnico permitem investigar 6 componentes básicos das condições de vida: </a:t>
            </a:r>
            <a:endParaRPr/>
          </a:p>
          <a:p>
            <a:pPr indent="0" lvl="0" marL="10795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10795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A) vulnerabilidade, </a:t>
            </a:r>
            <a:endParaRPr/>
          </a:p>
          <a:p>
            <a:pPr indent="0" lvl="0" marL="10795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B) acesso ao conhecimento, </a:t>
            </a:r>
            <a:endParaRPr/>
          </a:p>
          <a:p>
            <a:pPr indent="0" lvl="0" marL="10795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C) acesso ao trabalho, </a:t>
            </a:r>
            <a:endParaRPr/>
          </a:p>
          <a:p>
            <a:pPr indent="0" lvl="0" marL="10795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D) disponibilidade de recursos, </a:t>
            </a:r>
            <a:endParaRPr/>
          </a:p>
          <a:p>
            <a:pPr indent="0" lvl="0" marL="10795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E) desenvolvimento infantil, e </a:t>
            </a:r>
            <a:endParaRPr/>
          </a:p>
          <a:p>
            <a:pPr indent="0" lvl="0" marL="10795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/>
              <a:t>F) condições habitacionais.</a:t>
            </a:r>
            <a:endParaRPr/>
          </a:p>
          <a:p>
            <a:pPr indent="0" lvl="0" marL="10795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descr="https://encrypted-tbn0.gstatic.com/images?q=tbn:ANd9GcTO8gZ-pHhe-8MY1N2qjUEQpOlKskIP-1sN-O6gx3rHt2SIIvo8" id="531" name="Google Shape;531;p27"/>
          <p:cNvSpPr/>
          <p:nvPr/>
        </p:nvSpPr>
        <p:spPr>
          <a:xfrm>
            <a:off x="144463" y="74771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7"/>
          <p:cNvSpPr/>
          <p:nvPr/>
        </p:nvSpPr>
        <p:spPr>
          <a:xfrm>
            <a:off x="5327650" y="3006725"/>
            <a:ext cx="2592388" cy="154781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7684"/>
              </a:gs>
              <a:gs pos="50000">
                <a:srgbClr val="96A9C0"/>
              </a:gs>
              <a:gs pos="100000">
                <a:srgbClr val="B3CBE7"/>
              </a:gs>
            </a:gsLst>
            <a:lin ang="0" scaled="0"/>
          </a:gra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Ajudam a perceber e trabalhar a dimensão da pobreza para além da renda!</a:t>
            </a:r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4389438" y="2852738"/>
            <a:ext cx="576262" cy="2143125"/>
          </a:xfrm>
          <a:prstGeom prst="rightArrowCallout">
            <a:avLst>
              <a:gd fmla="val 25000" name="adj1"/>
              <a:gd fmla="val 25000" name="adj2"/>
              <a:gd fmla="val 25000" name="adj3"/>
              <a:gd fmla="val 46080" name="adj4"/>
            </a:avLst>
          </a:prstGeom>
          <a:gradFill>
            <a:gsLst>
              <a:gs pos="0">
                <a:srgbClr val="677684"/>
              </a:gs>
              <a:gs pos="50000">
                <a:srgbClr val="96A9C0"/>
              </a:gs>
              <a:gs pos="100000">
                <a:srgbClr val="B3CBE7"/>
              </a:gs>
            </a:gsLst>
            <a:lin ang="0" scaled="0"/>
          </a:gra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7"/>
          <p:cNvSpPr txBox="1"/>
          <p:nvPr>
            <p:ph type="ctrTitle"/>
          </p:nvPr>
        </p:nvSpPr>
        <p:spPr>
          <a:xfrm>
            <a:off x="1264096" y="-1"/>
            <a:ext cx="7879904" cy="908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t/>
            </a:r>
            <a:endParaRPr/>
          </a:p>
        </p:txBody>
      </p:sp>
      <p:grpSp>
        <p:nvGrpSpPr>
          <p:cNvPr id="535" name="Google Shape;535;p27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536" name="Google Shape;536;p27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7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446050" spcFirstLastPara="1" rIns="227575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Utilização do CadÚnico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8"/>
          <p:cNvSpPr txBox="1"/>
          <p:nvPr>
            <p:ph idx="4294967295" type="body"/>
          </p:nvPr>
        </p:nvSpPr>
        <p:spPr>
          <a:xfrm>
            <a:off x="0" y="1125538"/>
            <a:ext cx="8424863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1" marL="319088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/>
              <a:t> </a:t>
            </a:r>
            <a:endParaRPr/>
          </a:p>
          <a:p>
            <a:pPr indent="-64135" lvl="2" marL="1143000" rtl="0" algn="just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  <a:p>
            <a:pPr indent="-64135" lvl="2" marL="1143000" rtl="0" algn="just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</p:txBody>
      </p:sp>
      <p:sp>
        <p:nvSpPr>
          <p:cNvPr id="544" name="Google Shape;544;p28"/>
          <p:cNvSpPr/>
          <p:nvPr/>
        </p:nvSpPr>
        <p:spPr>
          <a:xfrm>
            <a:off x="431800" y="2133600"/>
            <a:ext cx="4140200" cy="30956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8"/>
          <p:cNvSpPr txBox="1"/>
          <p:nvPr/>
        </p:nvSpPr>
        <p:spPr>
          <a:xfrm>
            <a:off x="-468313" y="2266950"/>
            <a:ext cx="4824413" cy="288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2" marL="12573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das características e distribuição da rede proteção social: tipo, volume, localização e padrões dos serviços ofertados;</a:t>
            </a:r>
            <a:endParaRPr/>
          </a:p>
          <a:p>
            <a:pPr indent="-228600" lvl="2" marL="12573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2573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dos dados sobre recursos humanos, serviços oferecidos e infraestrutura existente, padronizando os registros de atendimento.</a:t>
            </a:r>
            <a:endParaRPr/>
          </a:p>
        </p:txBody>
      </p:sp>
      <p:sp>
        <p:nvSpPr>
          <p:cNvPr id="546" name="Google Shape;546;p28"/>
          <p:cNvSpPr txBox="1"/>
          <p:nvPr/>
        </p:nvSpPr>
        <p:spPr>
          <a:xfrm>
            <a:off x="1258888" y="1671638"/>
            <a:ext cx="32416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faz?</a:t>
            </a:r>
            <a:endParaRPr/>
          </a:p>
        </p:txBody>
      </p:sp>
      <p:sp>
        <p:nvSpPr>
          <p:cNvPr id="547" name="Google Shape;547;p28"/>
          <p:cNvSpPr txBox="1"/>
          <p:nvPr/>
        </p:nvSpPr>
        <p:spPr>
          <a:xfrm>
            <a:off x="5564188" y="1671638"/>
            <a:ext cx="32400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Como?</a:t>
            </a:r>
            <a:endParaRPr/>
          </a:p>
        </p:txBody>
      </p:sp>
      <p:sp>
        <p:nvSpPr>
          <p:cNvPr id="548" name="Google Shape;548;p28"/>
          <p:cNvSpPr/>
          <p:nvPr/>
        </p:nvSpPr>
        <p:spPr>
          <a:xfrm>
            <a:off x="4859338" y="2133600"/>
            <a:ext cx="4176712" cy="2312988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Uso de Registros Disponíveis: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Censo SUAS: dados CRAS, CREAS, Unidades da Rede Privada.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RMA, SISC e SIM SUAS: quantidade de atendimentos, perfil do público atendido.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Prontuário SUAS.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IDCRAS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8"/>
          <p:cNvSpPr/>
          <p:nvPr/>
        </p:nvSpPr>
        <p:spPr>
          <a:xfrm>
            <a:off x="4876800" y="4508500"/>
            <a:ext cx="4159250" cy="43338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dos dados</a:t>
            </a:r>
            <a:endParaRPr/>
          </a:p>
        </p:txBody>
      </p:sp>
      <p:sp>
        <p:nvSpPr>
          <p:cNvPr id="550" name="Google Shape;550;p28"/>
          <p:cNvSpPr/>
          <p:nvPr/>
        </p:nvSpPr>
        <p:spPr>
          <a:xfrm>
            <a:off x="4876800" y="5013325"/>
            <a:ext cx="4159250" cy="647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diagnósticos, mapas etc.</a:t>
            </a:r>
            <a:endParaRPr/>
          </a:p>
        </p:txBody>
      </p:sp>
      <p:sp>
        <p:nvSpPr>
          <p:cNvPr id="551" name="Google Shape;551;p28"/>
          <p:cNvSpPr/>
          <p:nvPr/>
        </p:nvSpPr>
        <p:spPr>
          <a:xfrm>
            <a:off x="80533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Vigilância de Padrões de Serviços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8"/>
          <p:cNvSpPr txBox="1"/>
          <p:nvPr/>
        </p:nvSpPr>
        <p:spPr>
          <a:xfrm>
            <a:off x="179512" y="879103"/>
            <a:ext cx="6985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indicadores: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7" name="Google Shape;557;p29"/>
          <p:cNvGraphicFramePr/>
          <p:nvPr/>
        </p:nvGraphicFramePr>
        <p:xfrm>
          <a:off x="323528" y="16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{BEA6E3FC-F2A0-46FE-8265-15A7157C07BF}</a:tableStyleId>
              </a:tblPr>
              <a:tblGrid>
                <a:gridCol w="7993075"/>
              </a:tblGrid>
              <a:tr h="51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EXEMPLOS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82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Identificar a rede existente no território: serviços de saúde, de cultura, educação (creches, escolas) e demais serviços setoriais.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2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Quais serviços de assistência social já são ofertados no município?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Interessante localizar os serviços em um mapa.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Qual a cobertura dos serviços no território: onde há oferta e onde não há?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8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Quantos atendimentos o CRAS realiza por ano?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Qual o público mais ou menos atendido pelo CRAS?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87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Quantos atendimentos o CREAS realiza por ano?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Qual o público mais ou menos atendido pelo CREAS?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58" name="Google Shape;558;p29"/>
          <p:cNvSpPr txBox="1"/>
          <p:nvPr>
            <p:ph type="ctrTitle"/>
          </p:nvPr>
        </p:nvSpPr>
        <p:spPr>
          <a:xfrm>
            <a:off x="1264096" y="-1"/>
            <a:ext cx="7879904" cy="908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0533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Vigilância de Padrões de Serviços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9"/>
          <p:cNvSpPr txBox="1"/>
          <p:nvPr/>
        </p:nvSpPr>
        <p:spPr>
          <a:xfrm>
            <a:off x="179512" y="879103"/>
            <a:ext cx="6985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indicadores: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131" name="Google Shape;131;p3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44605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 e SUAS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3"/>
          <p:cNvSpPr/>
          <p:nvPr/>
        </p:nvSpPr>
        <p:spPr>
          <a:xfrm>
            <a:off x="467544" y="1397917"/>
            <a:ext cx="8568952" cy="1383011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6667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Política Nacional de Assistência Social introduziu a função de Vigilância Socioassistencial no âmbito das responsabilidades da Política de Assistência Social.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179512" y="2886035"/>
            <a:ext cx="86993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Três Funções da Assistência Social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3"/>
          <p:cNvGrpSpPr/>
          <p:nvPr/>
        </p:nvGrpSpPr>
        <p:grpSpPr>
          <a:xfrm>
            <a:off x="107504" y="3502590"/>
            <a:ext cx="9036494" cy="3237195"/>
            <a:chOff x="0" y="1582"/>
            <a:chExt cx="9036494" cy="3237195"/>
          </a:xfrm>
        </p:grpSpPr>
        <p:sp>
          <p:nvSpPr>
            <p:cNvPr id="137" name="Google Shape;137;p3"/>
            <p:cNvSpPr/>
            <p:nvPr/>
          </p:nvSpPr>
          <p:spPr>
            <a:xfrm rot="5400000">
              <a:off x="5727113" y="-2367967"/>
              <a:ext cx="835405" cy="57833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CFCF">
                <a:alpha val="8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3253138" y="146789"/>
              <a:ext cx="5742575" cy="753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57150" spcFirstLastPara="1" rIns="57150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b="0" i="0" lang="pt-BR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Disponibilizar informações capazes de identificar e mensurar situações de risco e vitimizações no território;</a:t>
              </a:r>
              <a:endPara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0" y="1582"/>
              <a:ext cx="3253138" cy="1044256"/>
            </a:xfrm>
            <a:prstGeom prst="roundRect">
              <a:avLst>
                <a:gd fmla="val 16667" name="adj"/>
              </a:avLst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50976" y="52558"/>
              <a:ext cx="3151186" cy="94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Social: 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 rot="5400000">
              <a:off x="5727113" y="-1271498"/>
              <a:ext cx="835405" cy="57833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DE5D0">
                <a:alpha val="89803"/>
              </a:srgbClr>
            </a:solidFill>
            <a:ln cap="flat" cmpd="sng" w="25400">
              <a:solidFill>
                <a:srgbClr val="DDE5D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3253138" y="1243258"/>
              <a:ext cx="5742575" cy="753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57150" spcFirstLastPara="1" rIns="57150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b="0" i="0" lang="pt-BR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Garantir ao usuário o conhecimento dos direitos socioassistenciais e a defesa desses direitos, que incluem atendimento digno, protagonismo, manifestação de seus interesses e convivência familiar/comunitária;</a:t>
              </a:r>
              <a:endPara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0" y="1098051"/>
              <a:ext cx="3253138" cy="1044256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50976" y="1149027"/>
              <a:ext cx="3151186" cy="94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Defesa de Direitos: 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5400000">
              <a:off x="5727113" y="-175028"/>
              <a:ext cx="835405" cy="578335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7D1DF">
                <a:alpha val="89803"/>
              </a:srgbClr>
            </a:solidFill>
            <a:ln cap="flat" cmpd="sng" w="25400">
              <a:solidFill>
                <a:srgbClr val="D7D1D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3253138" y="2339728"/>
              <a:ext cx="5742575" cy="753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57150" spcFirstLastPara="1" rIns="57150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b="0" i="0" lang="pt-BR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Segurança de sobrevivência ou de rendimento e autonomia (benefícios continuados e eventuais), de convívio ou vivência familiar e de acolhida.</a:t>
              </a:r>
              <a:endPara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0" y="2194521"/>
              <a:ext cx="3253138" cy="1044256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50976" y="2245497"/>
              <a:ext cx="3151186" cy="94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Proteção Social: 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0"/>
          <p:cNvSpPr txBox="1"/>
          <p:nvPr>
            <p:ph idx="4294967295" type="body"/>
          </p:nvPr>
        </p:nvSpPr>
        <p:spPr>
          <a:xfrm>
            <a:off x="0" y="1125538"/>
            <a:ext cx="8424863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97790" lvl="1" marL="7429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/>
          </a:p>
          <a:p>
            <a:pPr indent="-64135" lvl="2" marL="1143000" rtl="0" algn="just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  <a:p>
            <a:pPr indent="-64135" lvl="2" marL="1143000" rtl="0" algn="just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</p:txBody>
      </p:sp>
      <p:graphicFrame>
        <p:nvGraphicFramePr>
          <p:cNvPr id="566" name="Google Shape;566;p30"/>
          <p:cNvGraphicFramePr/>
          <p:nvPr/>
        </p:nvGraphicFramePr>
        <p:xfrm>
          <a:off x="323404" y="15703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{BEA6E3FC-F2A0-46FE-8265-15A7157C07BF}</a:tableStyleId>
              </a:tblPr>
              <a:tblGrid>
                <a:gridCol w="8425050"/>
              </a:tblGrid>
              <a:tr h="452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EXEMPLOS – Diagnóstico para População Idosa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Município “A”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Pequeno Porte I: 7.600 habitantes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Total de pessoas idosas no município: 645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Total de famílias acompanhadas pelo PAIF: média 224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Total de famílias beneficiárias do BPC – Idoso no município: 502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Total de famílias cadastradas no CadÚnico: 1.200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Total de pessoa idosas cadastradas no CadÚnico: 321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Há casos de violência contra pessoa idosa? Sim – 53 casos registrados.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1800" u="none" cap="none" strike="noStrike"/>
                        <a:t>Quantas pessoas idosas são atendidas no SCFV: 20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u="none" cap="none" strike="noStrike"/>
                        <a:t>Possui serviço de PSB no domicílio? Não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67" name="Google Shape;567;p30"/>
          <p:cNvSpPr txBox="1"/>
          <p:nvPr>
            <p:ph type="ctrTitle"/>
          </p:nvPr>
        </p:nvSpPr>
        <p:spPr>
          <a:xfrm>
            <a:off x="1264096" y="-1"/>
            <a:ext cx="7879904" cy="908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568" name="Google Shape;568;p30"/>
          <p:cNvSpPr/>
          <p:nvPr/>
        </p:nvSpPr>
        <p:spPr>
          <a:xfrm>
            <a:off x="80533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Vigilância de Padrões de Serviços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0"/>
          <p:cNvSpPr txBox="1"/>
          <p:nvPr/>
        </p:nvSpPr>
        <p:spPr>
          <a:xfrm>
            <a:off x="179512" y="879103"/>
            <a:ext cx="6985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indicadores: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1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575" name="Google Shape;575;p31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1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44605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Incompletude do Dado Estatístico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Google Shape;578;p31"/>
          <p:cNvSpPr txBox="1"/>
          <p:nvPr/>
        </p:nvSpPr>
        <p:spPr>
          <a:xfrm>
            <a:off x="107504" y="1268760"/>
            <a:ext cx="8928992" cy="1756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Tendência à segmentação, homogeneização  de demandas e respostas</a:t>
            </a:r>
            <a:endParaRPr/>
          </a:p>
          <a:p>
            <a:pPr indent="-342900" lvl="0" marL="342900" marR="0" rtl="0" algn="just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Grandes números, médias e estatísticas genéricas insuficientes para a leitura das particularidades e dinâmicas dos territórios</a:t>
            </a:r>
            <a:endParaRPr/>
          </a:p>
          <a:p>
            <a:pPr indent="-342900" lvl="0" marL="342900" marR="0" rtl="0" algn="just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Torres (2001):  telescópio e microscópio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lipartion.com/wp-content/uploads/2015/11/microscope-clip-art.png" id="579" name="Google Shape;57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9207" y="2924944"/>
            <a:ext cx="1238891" cy="196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openclipart.org/image/2400px/svg_to_png/211391/1420410463.png" id="580" name="Google Shape;58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3190" y="2924944"/>
            <a:ext cx="2047477" cy="177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1"/>
          <p:cNvSpPr txBox="1"/>
          <p:nvPr/>
        </p:nvSpPr>
        <p:spPr>
          <a:xfrm>
            <a:off x="185505" y="4941169"/>
            <a:ext cx="4386495" cy="181588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66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Indicadores </a:t>
            </a:r>
            <a:r>
              <a:rPr b="1" lang="pt-B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quantitativos</a:t>
            </a:r>
            <a:r>
              <a:rPr lang="pt-B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objetivos mensuráveis. Utilizado pela administração/gestão e podem perder de vista: as pessoas de carne e osso que aparecem como estatísticas e metas, os processos que estão atrás dos resultados, a multiplicidade de agentes, de práticas e de redes.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1"/>
          <p:cNvSpPr txBox="1"/>
          <p:nvPr/>
        </p:nvSpPr>
        <p:spPr>
          <a:xfrm>
            <a:off x="4788024" y="4941168"/>
            <a:ext cx="4176464" cy="181588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66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Indicadores </a:t>
            </a:r>
            <a:r>
              <a:rPr b="1" lang="pt-B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qualitativos</a:t>
            </a:r>
            <a:r>
              <a:rPr lang="pt-BR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sobre as trajetórias e condições de vida. Utilizado pelos localmente estão envolvidos na ação, e estes podem não conseguir ver: para além de sua classe, de sua escola, de seu bairro, de sua cidade, de seu país, desconhecem a dimensão nacional, regional e global de seus problemas e suas buscas.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2"/>
          <p:cNvSpPr/>
          <p:nvPr/>
        </p:nvSpPr>
        <p:spPr>
          <a:xfrm>
            <a:off x="683568" y="2060848"/>
            <a:ext cx="8208912" cy="432048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2666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Além do uso dos dados quantitativos, sugerimos estratégias qualitativas para coleta e análise de informações: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falado;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de discussão no PAIF e SCFV;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Olhar vigilante sobre casos atendidos pelo PAIF e PAEFI – informações contidas nos Prontuários, estudos de caso.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Reuniões de articulação com a rede;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pelo território;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Resgate da história daquela comunidade/bairro;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Envolvimento de todos os atores: grupos de técnicos da área de vigilância, gestores, técnicos da rede pública, representantes e técnicos das entidades, lideranças locais, conselheiros, usuários, cidadãos.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8" name="Google Shape;5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087" y="692696"/>
            <a:ext cx="250507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2"/>
          <p:cNvSpPr/>
          <p:nvPr/>
        </p:nvSpPr>
        <p:spPr>
          <a:xfrm>
            <a:off x="107504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Desafios para o diagnóstico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2"/>
          <p:cNvSpPr txBox="1"/>
          <p:nvPr/>
        </p:nvSpPr>
        <p:spPr>
          <a:xfrm>
            <a:off x="3131840" y="1124744"/>
            <a:ext cx="47525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onde começar?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3"/>
          <p:cNvGrpSpPr/>
          <p:nvPr/>
        </p:nvGrpSpPr>
        <p:grpSpPr>
          <a:xfrm>
            <a:off x="2627780" y="1197023"/>
            <a:ext cx="3816431" cy="1799656"/>
            <a:chOff x="1656180" y="271"/>
            <a:chExt cx="3816431" cy="1799656"/>
          </a:xfrm>
        </p:grpSpPr>
        <p:sp>
          <p:nvSpPr>
            <p:cNvPr id="596" name="Google Shape;596;p33"/>
            <p:cNvSpPr/>
            <p:nvPr/>
          </p:nvSpPr>
          <p:spPr>
            <a:xfrm>
              <a:off x="3564396" y="800553"/>
              <a:ext cx="1046550" cy="2955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97" name="Google Shape;597;p33"/>
            <p:cNvSpPr/>
            <p:nvPr/>
          </p:nvSpPr>
          <p:spPr>
            <a:xfrm>
              <a:off x="2554935" y="800553"/>
              <a:ext cx="1009460" cy="2955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98" name="Google Shape;598;p33"/>
            <p:cNvSpPr/>
            <p:nvPr/>
          </p:nvSpPr>
          <p:spPr>
            <a:xfrm>
              <a:off x="2270254" y="271"/>
              <a:ext cx="2588283" cy="800281"/>
            </a:xfrm>
            <a:prstGeom prst="rect">
              <a:avLst/>
            </a:prstGeom>
            <a:solidFill>
              <a:srgbClr val="26667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3"/>
            <p:cNvSpPr txBox="1"/>
            <p:nvPr/>
          </p:nvSpPr>
          <p:spPr>
            <a:xfrm>
              <a:off x="2270254" y="271"/>
              <a:ext cx="2588283" cy="800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656180" y="1096142"/>
              <a:ext cx="1797510" cy="703785"/>
            </a:xfrm>
            <a:prstGeom prst="rect">
              <a:avLst/>
            </a:prstGeom>
            <a:solidFill>
              <a:srgbClr val="26667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3"/>
            <p:cNvSpPr txBox="1"/>
            <p:nvPr/>
          </p:nvSpPr>
          <p:spPr>
            <a:xfrm>
              <a:off x="1656180" y="1096142"/>
              <a:ext cx="1797510" cy="703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Demanda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3749280" y="1096142"/>
              <a:ext cx="1723331" cy="703785"/>
            </a:xfrm>
            <a:prstGeom prst="rect">
              <a:avLst/>
            </a:prstGeom>
            <a:solidFill>
              <a:srgbClr val="26667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 txBox="1"/>
            <p:nvPr/>
          </p:nvSpPr>
          <p:spPr>
            <a:xfrm>
              <a:off x="3749280" y="1096142"/>
              <a:ext cx="1723331" cy="703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25" lIns="17125" spcFirstLastPara="1" rIns="17125" wrap="square" tIns="17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Oferta</a:t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33"/>
          <p:cNvSpPr/>
          <p:nvPr/>
        </p:nvSpPr>
        <p:spPr>
          <a:xfrm>
            <a:off x="250825" y="3141663"/>
            <a:ext cx="3340100" cy="3095625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 cap="flat" cmpd="sng" w="9525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CECAD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Visualizador de Informações do Cadúnico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IDV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Identificação de Domicílios em Vulnerabilidade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 100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SINAN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(Sistema de Informação de Agravos de Notificação)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Outros</a:t>
            </a:r>
            <a:endParaRPr/>
          </a:p>
        </p:txBody>
      </p:sp>
      <p:sp>
        <p:nvSpPr>
          <p:cNvPr id="605" name="Google Shape;605;p33"/>
          <p:cNvSpPr/>
          <p:nvPr/>
        </p:nvSpPr>
        <p:spPr>
          <a:xfrm>
            <a:off x="5751513" y="3141663"/>
            <a:ext cx="3068637" cy="3095625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 cap="flat" cmpd="sng" w="9525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CadSUAS – Cadastro Nacional do SUAS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Censo SUAS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Mensal de Atendimentos (RMA) – CRAS, CREAS e Centro Pop</a:t>
            </a:r>
            <a:endParaRPr/>
          </a:p>
          <a:p>
            <a:pPr indent="-360363" lvl="0" marL="3603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Prontuário SUAS</a:t>
            </a:r>
            <a:endParaRPr/>
          </a:p>
          <a:p>
            <a:pPr indent="-360363" lvl="0" marL="3603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SIMSUAS/MG </a:t>
            </a:r>
            <a:endParaRPr/>
          </a:p>
        </p:txBody>
      </p:sp>
      <p:sp>
        <p:nvSpPr>
          <p:cNvPr id="606" name="Google Shape;606;p33"/>
          <p:cNvSpPr/>
          <p:nvPr/>
        </p:nvSpPr>
        <p:spPr>
          <a:xfrm>
            <a:off x="107504" y="188640"/>
            <a:ext cx="9001000" cy="576064"/>
          </a:xfrm>
          <a:prstGeom prst="flowChartAlternateProcess">
            <a:avLst/>
          </a:prstGeom>
          <a:solidFill>
            <a:srgbClr val="2666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Outros sistemas de informação disponíveis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4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4400"/>
              <a:buFont typeface="Gill Sans"/>
              <a:buNone/>
            </a:pPr>
            <a:r>
              <a:rPr lang="pt-BR">
                <a:solidFill>
                  <a:srgbClr val="266678"/>
                </a:solidFill>
              </a:rPr>
              <a:t>CadSUAS</a:t>
            </a:r>
            <a:endParaRPr>
              <a:solidFill>
                <a:srgbClr val="266678"/>
              </a:solidFill>
            </a:endParaRPr>
          </a:p>
        </p:txBody>
      </p:sp>
      <p:sp>
        <p:nvSpPr>
          <p:cNvPr id="612" name="Google Shape;612;p34"/>
          <p:cNvSpPr/>
          <p:nvPr/>
        </p:nvSpPr>
        <p:spPr>
          <a:xfrm>
            <a:off x="1476375" y="1341438"/>
            <a:ext cx="6191250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CadSUAS é o Sistema de Cadastro do SUAS (Sistema Único de Assistência Social), instituído pela </a:t>
            </a:r>
            <a:r>
              <a:rPr lang="pt-B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Portaria nº 430, de 3 de dezembro de 2008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Nele são inseridas informações cadastrais da Rede Socioassistencial, Órgãos Governamentais e trabalhadores do SUAS.</a:t>
            </a:r>
            <a:endParaRPr/>
          </a:p>
        </p:txBody>
      </p:sp>
      <p:pic>
        <p:nvPicPr>
          <p:cNvPr id="613" name="Google Shape;61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75" y="3068638"/>
            <a:ext cx="6264275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5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4400"/>
              <a:buFont typeface="Gill Sans"/>
              <a:buNone/>
            </a:pPr>
            <a:r>
              <a:rPr lang="pt-BR">
                <a:solidFill>
                  <a:srgbClr val="266678"/>
                </a:solidFill>
              </a:rPr>
              <a:t>Censo SUAS</a:t>
            </a:r>
            <a:endParaRPr>
              <a:solidFill>
                <a:srgbClr val="266678"/>
              </a:solidFill>
            </a:endParaRPr>
          </a:p>
        </p:txBody>
      </p:sp>
      <p:sp>
        <p:nvSpPr>
          <p:cNvPr id="619" name="Google Shape;619;p35"/>
          <p:cNvSpPr/>
          <p:nvPr/>
        </p:nvSpPr>
        <p:spPr>
          <a:xfrm>
            <a:off x="576263" y="1484313"/>
            <a:ext cx="4140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30214">
            <a:off x="5148263" y="2282825"/>
            <a:ext cx="3184525" cy="340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5"/>
          <p:cNvSpPr/>
          <p:nvPr/>
        </p:nvSpPr>
        <p:spPr>
          <a:xfrm>
            <a:off x="971550" y="1484313"/>
            <a:ext cx="3024188" cy="183356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Consolidou-se como uma referência nacional que materializa uma experiência exitosa de monitoramento do SUAS.  </a:t>
            </a:r>
            <a:endParaRPr/>
          </a:p>
        </p:txBody>
      </p:sp>
      <p:sp>
        <p:nvSpPr>
          <p:cNvPr id="622" name="Google Shape;622;p35"/>
          <p:cNvSpPr/>
          <p:nvPr/>
        </p:nvSpPr>
        <p:spPr>
          <a:xfrm>
            <a:off x="971550" y="4149725"/>
            <a:ext cx="3024188" cy="183197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Seus dados têm sido utilizados intensamente pelos gestores para o planejamento e aprimoramento do sistema.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6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ct val="100000"/>
              <a:buFont typeface="Gill Sans"/>
              <a:buNone/>
            </a:pPr>
            <a:r>
              <a:rPr lang="pt-BR">
                <a:solidFill>
                  <a:srgbClr val="266678"/>
                </a:solidFill>
              </a:rPr>
              <a:t>Registro Mensal de Atendimento (RMA)</a:t>
            </a:r>
            <a:endParaRPr>
              <a:solidFill>
                <a:srgbClr val="266678"/>
              </a:solidFill>
            </a:endParaRPr>
          </a:p>
        </p:txBody>
      </p:sp>
      <p:sp>
        <p:nvSpPr>
          <p:cNvPr id="628" name="Google Shape;628;p36"/>
          <p:cNvSpPr txBox="1"/>
          <p:nvPr/>
        </p:nvSpPr>
        <p:spPr>
          <a:xfrm>
            <a:off x="250825" y="1746250"/>
            <a:ext cx="5065713" cy="132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CIT Nº 4 de 24 de maio de 2011 que institui parâmetros nacionais para o registro das informações relativas aos serviços ofertados nos CRAS, CREAS e Centro Pop.</a:t>
            </a:r>
            <a:endParaRPr/>
          </a:p>
        </p:txBody>
      </p:sp>
      <p:sp>
        <p:nvSpPr>
          <p:cNvPr id="629" name="Google Shape;629;p36"/>
          <p:cNvSpPr/>
          <p:nvPr/>
        </p:nvSpPr>
        <p:spPr>
          <a:xfrm>
            <a:off x="323850" y="4030663"/>
            <a:ext cx="4824413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Resolução estipula quais informações sobre atendimentos devem ser registradas, determina prazos para o envio das informações e quem é responsável por fornecê-las.</a:t>
            </a:r>
            <a:endParaRPr/>
          </a:p>
        </p:txBody>
      </p:sp>
      <p:pic>
        <p:nvPicPr>
          <p:cNvPr id="630" name="Google Shape;63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50142">
            <a:off x="5629275" y="2147888"/>
            <a:ext cx="2628900" cy="358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7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4400"/>
              <a:buFont typeface="Gill Sans"/>
              <a:buNone/>
            </a:pPr>
            <a:r>
              <a:rPr lang="pt-BR">
                <a:solidFill>
                  <a:srgbClr val="266678"/>
                </a:solidFill>
              </a:rPr>
              <a:t>Prontuário SUAS</a:t>
            </a:r>
            <a:endParaRPr>
              <a:solidFill>
                <a:srgbClr val="266678"/>
              </a:solidFill>
            </a:endParaRPr>
          </a:p>
        </p:txBody>
      </p:sp>
      <p:sp>
        <p:nvSpPr>
          <p:cNvPr id="636" name="Google Shape;636;p37"/>
          <p:cNvSpPr txBox="1"/>
          <p:nvPr/>
        </p:nvSpPr>
        <p:spPr>
          <a:xfrm>
            <a:off x="3419475" y="1773238"/>
            <a:ext cx="5256213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2075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 técnico que tem como objetivo contribuir para a organização e qualificação do conjunto de informações necessárias ao diagnóstico, planejamento e acompanhamento do trabalho social realizado com as famílias/indivíduos. 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3657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Permitirá aos profissionais dos CRAS e CREAS registrar as principais características da família e as ações realizadas com a mesma, preservando assim todo o histórico de relacionamento da família com os serviços da Unidade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43299">
            <a:off x="442913" y="1871663"/>
            <a:ext cx="2786062" cy="3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8"/>
          <p:cNvSpPr txBox="1"/>
          <p:nvPr>
            <p:ph type="ctrTitle"/>
          </p:nvPr>
        </p:nvSpPr>
        <p:spPr>
          <a:xfrm>
            <a:off x="251520" y="0"/>
            <a:ext cx="788035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4400"/>
              <a:buFont typeface="Gill Sans"/>
              <a:buNone/>
            </a:pPr>
            <a:r>
              <a:rPr b="1" lang="pt-BR">
                <a:solidFill>
                  <a:srgbClr val="266678"/>
                </a:solidFill>
              </a:rPr>
              <a:t>Data Social</a:t>
            </a:r>
            <a:endParaRPr b="1">
              <a:solidFill>
                <a:srgbClr val="266678"/>
              </a:solidFill>
            </a:endParaRPr>
          </a:p>
        </p:txBody>
      </p:sp>
      <p:sp>
        <p:nvSpPr>
          <p:cNvPr id="643" name="Google Shape;643;p38"/>
          <p:cNvSpPr txBox="1"/>
          <p:nvPr>
            <p:ph idx="4294967295" type="body"/>
          </p:nvPr>
        </p:nvSpPr>
        <p:spPr>
          <a:xfrm>
            <a:off x="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Data SED: Censo Demográfico (IBGE), PNAD;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Data CAD: CadÚnico;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Data CON: Sistemas de acompanhamento da frequência escolar de saúde (PBF);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Data SAN: Censo Agropecuário (IBGE), Produção Agrícola Municipal (IBGE), PNAD;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Data SUAS: Censo SUAS;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/>
              <a:t>Data INC: Sistema de Pré-Matrículas do Pronatec (MEC), Cadastro de Microempreendores Individuais (CAIXA), Folha de Pagamentos do Programa Bolsa Família.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9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2800"/>
              <a:buFont typeface="Gill Sans"/>
              <a:buNone/>
            </a:pPr>
            <a:r>
              <a:rPr b="1" lang="pt-BR" sz="2800">
                <a:solidFill>
                  <a:srgbClr val="266678"/>
                </a:solidFill>
              </a:rPr>
              <a:t>Identificação de localidades e famílias em situação de vulnerabilidade - IDV</a:t>
            </a:r>
            <a:endParaRPr/>
          </a:p>
        </p:txBody>
      </p:sp>
      <p:pic>
        <p:nvPicPr>
          <p:cNvPr id="649" name="Google Shape;649;p39"/>
          <p:cNvPicPr preferRelativeResize="0"/>
          <p:nvPr/>
        </p:nvPicPr>
        <p:blipFill rotWithShape="1">
          <a:blip r:embed="rId3">
            <a:alphaModFix/>
          </a:blip>
          <a:srcRect b="6836" l="0" r="0" t="9109"/>
          <a:stretch/>
        </p:blipFill>
        <p:spPr>
          <a:xfrm>
            <a:off x="107950" y="1638300"/>
            <a:ext cx="5327650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39"/>
          <p:cNvSpPr/>
          <p:nvPr/>
        </p:nvSpPr>
        <p:spPr>
          <a:xfrm>
            <a:off x="5867400" y="1844675"/>
            <a:ext cx="3025775" cy="244792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Elaboração de mapas de pobreza a nível estadual, municipal e de setores censitários, permitindo também visualizar as áreas geograficamente</a:t>
            </a:r>
            <a:endParaRPr/>
          </a:p>
        </p:txBody>
      </p:sp>
      <p:sp>
        <p:nvSpPr>
          <p:cNvPr id="651" name="Google Shape;651;p39"/>
          <p:cNvSpPr/>
          <p:nvPr/>
        </p:nvSpPr>
        <p:spPr>
          <a:xfrm>
            <a:off x="5867400" y="4797425"/>
            <a:ext cx="3025775" cy="136842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Utiliza como fontes de dados: IBGE (censo 2010) e Base do Cadastro Único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4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154" name="Google Shape;154;p4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44605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 e SUAS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4"/>
          <p:cNvSpPr/>
          <p:nvPr/>
        </p:nvSpPr>
        <p:spPr>
          <a:xfrm>
            <a:off x="467544" y="3356992"/>
            <a:ext cx="8496944" cy="244827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6667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Desafio de garantir oferta pública que reconheça que essa mesma atenção deve ser prestada a todos aqueles que apresentam a mesma necessidade.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 político institucional da Vigilância no SUAS: “efetivar direitos para uma parcela e ao mesmo tempo reconhecer os que por eles não foram abrangidos”.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323528" y="1196752"/>
            <a:ext cx="82809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 nova responsabilidade trouxe também novos desafios: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Tendo em vista a consolidação da assistência social como uma política pública de dever do Estado e direito do cidadão, torna-se necessário que o Estado estabeleça concretamente qual a sua capacidade de ação perante as necessidades pelas quais tem que responder.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4932041" y="5879013"/>
            <a:ext cx="42119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Brasil. Capacita SUAS - livro 3. p. 13-14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0"/>
          <p:cNvSpPr txBox="1"/>
          <p:nvPr/>
        </p:nvSpPr>
        <p:spPr>
          <a:xfrm>
            <a:off x="258763" y="1340768"/>
            <a:ext cx="87122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MOPS - Mapa de Oportunidades e de Serviços Públicos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 como objetivo auxiliar os técnicos dos CRAS e CREAS nas atividades de referenciamento de públicos aos serviços existentes. Também tem o propósito de sistematizar informações e indicações de instituições que possam auxiliar gestores públicos na definição de estratégias e ações de inclusão produtiva para população em extrema pobreza e públicos-alvo do Plano Brasil Sem Miséria.</a:t>
            </a:r>
            <a:endParaRPr/>
          </a:p>
        </p:txBody>
      </p:sp>
      <p:sp>
        <p:nvSpPr>
          <p:cNvPr id="657" name="Google Shape;657;p40"/>
          <p:cNvSpPr txBox="1"/>
          <p:nvPr/>
        </p:nvSpPr>
        <p:spPr>
          <a:xfrm>
            <a:off x="255588" y="3743797"/>
            <a:ext cx="856932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SUAS Visor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SUAS Visor reúne informações relacionadas aos programas, serviços e benefícios das Políticas de Desenvolvimento Social e do Plano Brasil Sem Miséria.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disponíveis:  Relatórios e Boletins de Informação, Indicadores de Monitoramento, Indicadores Mensais de Atendimento, Diagnóstico Sócio Territorial de CRAS e Características dos equipamentos.</a:t>
            </a:r>
            <a:endParaRPr/>
          </a:p>
        </p:txBody>
      </p:sp>
      <p:sp>
        <p:nvSpPr>
          <p:cNvPr id="658" name="Google Shape;658;p40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2800"/>
              <a:buFont typeface="Gill Sans"/>
              <a:buNone/>
            </a:pPr>
            <a:r>
              <a:rPr b="1" lang="pt-BR" sz="2800">
                <a:solidFill>
                  <a:srgbClr val="266678"/>
                </a:solidFill>
              </a:rPr>
              <a:t>MOPS e SUAS Visor</a:t>
            </a:r>
            <a:endParaRPr b="1" sz="2800">
              <a:solidFill>
                <a:srgbClr val="266678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1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2800"/>
              <a:buFont typeface="Gill Sans"/>
              <a:buNone/>
            </a:pPr>
            <a:r>
              <a:rPr b="1" lang="pt-BR" sz="2800">
                <a:solidFill>
                  <a:srgbClr val="266678"/>
                </a:solidFill>
              </a:rPr>
              <a:t>Suas Web</a:t>
            </a:r>
            <a:endParaRPr b="1" sz="2800">
              <a:solidFill>
                <a:srgbClr val="266678"/>
              </a:solidFill>
            </a:endParaRPr>
          </a:p>
        </p:txBody>
      </p:sp>
      <p:sp>
        <p:nvSpPr>
          <p:cNvPr id="664" name="Google Shape;664;p41"/>
          <p:cNvSpPr txBox="1"/>
          <p:nvPr/>
        </p:nvSpPr>
        <p:spPr>
          <a:xfrm>
            <a:off x="323850" y="1052736"/>
            <a:ext cx="8075613" cy="413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SuasWeb é uma ferramenta criada para agilizar a transferência regular e automática de recursos financeiros do Fundo Nacional de Assistência Social (FNAS) para os fundos estaduais, municipais e do Distrito Federal. 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Compreende informações sobre contas-correntes, saldos, repasses e cadastros. Traz, ainda, os Planos de Ação e os Demonstrativos Sintéticos de Execução Físico-Financeira.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Além disso, no SUASWeb é possível extrair os dados sobre os beneficiários do BPC.</a:t>
            </a:r>
            <a:endParaRPr/>
          </a:p>
          <a:p>
            <a:pPr indent="-1397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p41"/>
          <p:cNvPicPr preferRelativeResize="0"/>
          <p:nvPr/>
        </p:nvPicPr>
        <p:blipFill rotWithShape="1">
          <a:blip r:embed="rId3">
            <a:alphaModFix/>
          </a:blip>
          <a:srcRect b="11481" l="0" r="0" t="9552"/>
          <a:stretch/>
        </p:blipFill>
        <p:spPr>
          <a:xfrm>
            <a:off x="2051050" y="3598863"/>
            <a:ext cx="53467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42"/>
          <p:cNvPicPr preferRelativeResize="0"/>
          <p:nvPr/>
        </p:nvPicPr>
        <p:blipFill rotWithShape="1">
          <a:blip r:embed="rId3">
            <a:alphaModFix/>
          </a:blip>
          <a:srcRect b="13428" l="15927" r="16879" t="13428"/>
          <a:stretch/>
        </p:blipFill>
        <p:spPr>
          <a:xfrm>
            <a:off x="7938" y="363538"/>
            <a:ext cx="9048750" cy="61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3"/>
          <p:cNvSpPr txBox="1"/>
          <p:nvPr>
            <p:ph type="ctrTitle"/>
          </p:nvPr>
        </p:nvSpPr>
        <p:spPr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2800"/>
              <a:buFont typeface="Gill Sans"/>
              <a:buNone/>
            </a:pPr>
            <a:r>
              <a:rPr b="1" lang="pt-BR" sz="2800">
                <a:solidFill>
                  <a:srgbClr val="266678"/>
                </a:solidFill>
              </a:rPr>
              <a:t>Matriz de Informações Sociais e Relatórios de Informações Sociais (MI-SAGI e RI-SAGI)</a:t>
            </a:r>
            <a:endParaRPr/>
          </a:p>
        </p:txBody>
      </p:sp>
      <p:sp>
        <p:nvSpPr>
          <p:cNvPr id="676" name="Google Shape;676;p43"/>
          <p:cNvSpPr txBox="1"/>
          <p:nvPr/>
        </p:nvSpPr>
        <p:spPr>
          <a:xfrm>
            <a:off x="468313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SAGI disponibiliza uma série de documentos que fornecem grande número de informações e diagnósticos em todos os níveis federados....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3502025"/>
            <a:ext cx="8213725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4"/>
          <p:cNvSpPr txBox="1"/>
          <p:nvPr>
            <p:ph type="ctrTitle"/>
          </p:nvPr>
        </p:nvSpPr>
        <p:spPr>
          <a:xfrm>
            <a:off x="323528" y="-1"/>
            <a:ext cx="8820472" cy="908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678"/>
              </a:buClr>
              <a:buSzPts val="3600"/>
              <a:buFont typeface="Gill Sans"/>
              <a:buNone/>
            </a:pPr>
            <a:r>
              <a:rPr lang="pt-BR" sz="3600">
                <a:solidFill>
                  <a:srgbClr val="266678"/>
                </a:solidFill>
              </a:rPr>
              <a:t>Relatórios de Informações Sociais (RI)</a:t>
            </a:r>
            <a:endParaRPr sz="3600">
              <a:solidFill>
                <a:srgbClr val="266678"/>
              </a:solidFill>
            </a:endParaRPr>
          </a:p>
        </p:txBody>
      </p:sp>
      <p:pic>
        <p:nvPicPr>
          <p:cNvPr id="683" name="Google Shape;683;p44"/>
          <p:cNvPicPr preferRelativeResize="0"/>
          <p:nvPr/>
        </p:nvPicPr>
        <p:blipFill rotWithShape="1">
          <a:blip r:embed="rId3">
            <a:alphaModFix/>
          </a:blip>
          <a:srcRect b="6572" l="15747" r="16206" t="18996"/>
          <a:stretch/>
        </p:blipFill>
        <p:spPr>
          <a:xfrm>
            <a:off x="0" y="1268760"/>
            <a:ext cx="9036496" cy="504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>
            <a:off x="683568" y="4365104"/>
            <a:ext cx="7920880" cy="22536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5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166" name="Google Shape;166;p5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44605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 e SUAS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5"/>
          <p:cNvSpPr/>
          <p:nvPr/>
        </p:nvSpPr>
        <p:spPr>
          <a:xfrm>
            <a:off x="222250" y="1124744"/>
            <a:ext cx="8642350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 SUAS 2012: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Vigilância Socioassistencial deve ser realizada por intermédio da produção, sistematização, análise e disseminação de informações territorializadas, e trata: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das situações de vulnerabilidade e risco que incidem sobre famílias e indivíduos e dos eventos de violação de direitos em determinados territórios;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– do tipo, volume e padrões de qualidade dos serviços ofertados pela rede socioassistencial</a:t>
            </a:r>
            <a:r>
              <a:rPr i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1043608" y="4797152"/>
            <a:ext cx="2880320" cy="1656184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Incidência Territorial de ocorrências e situações de risco e vulnerabilidade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5220072" y="4797152"/>
            <a:ext cx="2880320" cy="1656184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Padrão de oferta e qualidade dos serviços prestados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995936" y="5085184"/>
            <a:ext cx="1152128" cy="5400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rot="10800000">
            <a:off x="3995936" y="5625244"/>
            <a:ext cx="1152128" cy="5400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2843808" y="4368602"/>
            <a:ext cx="4392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Produção e disseminação de informações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6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180" name="Google Shape;180;p6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44605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 e SUAS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22250" y="1268760"/>
            <a:ext cx="8642350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 SUAS 2012: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Deverá cumprir seus objetivos, fornecendo informações estruturadas que: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contribuam para que as equipes dos serviços socioassistenciais avaliem sua própria atuação;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ampliem o conhecimento das equipes dos serviços socioassistenciais sobre as características da população e do território de forma a melhor atender às necessidades e demandas existentes;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proporcionem o planejamento e a execução das ações de busca ativa que assegurem a oferta de serviços e benefícios às famílias e indivíduos mais vulneráveis, superando a atuação pautada exclusivamente pela demanda espontânea.                                                                      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189" name="Google Shape;189;p7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446050" spcFirstLastPara="1" rIns="21335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 e SUAS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7"/>
          <p:cNvSpPr/>
          <p:nvPr/>
        </p:nvSpPr>
        <p:spPr>
          <a:xfrm>
            <a:off x="222250" y="1268760"/>
            <a:ext cx="86423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250825" y="1349375"/>
            <a:ext cx="8569325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Vigilância Socioassistencial como função traz à tona elementos vitais para o exercício da proteção social e da defesa de direitos, devendo resultar em </a:t>
            </a:r>
            <a:r>
              <a:rPr b="1" i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processos e produtos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ganhem materialidade na gestão da política, construindo conhecimento sobre: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Necessidades de seguranças socioassistenciais existentes nos territórios, que resultam de um conjunto de desproteções, privações e vulnerabilidades sociais e riscos,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 de serviços socioassistenciais, em termos de cobertura, barreiras de acesso e padrões de qualidade;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 escuta que possibilite criar proximidade com a realidade vivenciada pela população. “Seus indicadores ultrapassam a lógica racional da gestão para incidir na lógica vivencial e relacional da população que a ela recorre.”       </a:t>
            </a: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(Brasil, 2013. Capacita SUAS – volume 3, p.16)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7"/>
          <p:cNvGrpSpPr/>
          <p:nvPr/>
        </p:nvGrpSpPr>
        <p:grpSpPr>
          <a:xfrm>
            <a:off x="1282700" y="5018543"/>
            <a:ext cx="6601668" cy="1706563"/>
            <a:chOff x="757727" y="3848055"/>
            <a:chExt cx="7560839" cy="2777612"/>
          </a:xfrm>
        </p:grpSpPr>
        <p:grpSp>
          <p:nvGrpSpPr>
            <p:cNvPr id="195" name="Google Shape;195;p7"/>
            <p:cNvGrpSpPr/>
            <p:nvPr/>
          </p:nvGrpSpPr>
          <p:grpSpPr>
            <a:xfrm>
              <a:off x="757727" y="3848055"/>
              <a:ext cx="7560839" cy="2777612"/>
              <a:chOff x="757727" y="3848055"/>
              <a:chExt cx="7560839" cy="2777612"/>
            </a:xfrm>
          </p:grpSpPr>
          <p:sp>
            <p:nvSpPr>
              <p:cNvPr id="196" name="Google Shape;196;p7"/>
              <p:cNvSpPr/>
              <p:nvPr/>
            </p:nvSpPr>
            <p:spPr>
              <a:xfrm>
                <a:off x="757727" y="3848055"/>
                <a:ext cx="7560839" cy="2777612"/>
              </a:xfrm>
              <a:custGeom>
                <a:rect b="b" l="l" r="r" t="t"/>
                <a:pathLst>
                  <a:path extrusionOk="0" h="3924935" w="9810750">
                    <a:moveTo>
                      <a:pt x="9418332" y="2616199"/>
                    </a:moveTo>
                    <a:lnTo>
                      <a:pt x="4598797" y="2616199"/>
                    </a:lnTo>
                    <a:lnTo>
                      <a:pt x="4598797" y="3106801"/>
                    </a:lnTo>
                    <a:lnTo>
                      <a:pt x="4622893" y="3170433"/>
                    </a:lnTo>
                    <a:lnTo>
                      <a:pt x="4651162" y="3198198"/>
                    </a:lnTo>
                    <a:lnTo>
                      <a:pt x="4688601" y="3222386"/>
                    </a:lnTo>
                    <a:lnTo>
                      <a:pt x="4733976" y="3242342"/>
                    </a:lnTo>
                    <a:lnTo>
                      <a:pt x="4786052" y="3257409"/>
                    </a:lnTo>
                    <a:lnTo>
                      <a:pt x="4843596" y="3266930"/>
                    </a:lnTo>
                    <a:lnTo>
                      <a:pt x="4905375" y="3270250"/>
                    </a:lnTo>
                    <a:lnTo>
                      <a:pt x="7848600" y="3270250"/>
                    </a:lnTo>
                    <a:lnTo>
                      <a:pt x="7848600" y="3924350"/>
                    </a:lnTo>
                    <a:lnTo>
                      <a:pt x="9418332" y="2616199"/>
                    </a:lnTo>
                    <a:close/>
                  </a:path>
                  <a:path extrusionOk="0" h="3924935" w="9810750">
                    <a:moveTo>
                      <a:pt x="1962150" y="0"/>
                    </a:moveTo>
                    <a:lnTo>
                      <a:pt x="0" y="1635124"/>
                    </a:lnTo>
                    <a:lnTo>
                      <a:pt x="1962150" y="3270250"/>
                    </a:lnTo>
                    <a:lnTo>
                      <a:pt x="1962150" y="2616199"/>
                    </a:lnTo>
                    <a:lnTo>
                      <a:pt x="9418332" y="2616199"/>
                    </a:lnTo>
                    <a:lnTo>
                      <a:pt x="9810750" y="2289174"/>
                    </a:lnTo>
                    <a:lnTo>
                      <a:pt x="8633368" y="1308100"/>
                    </a:lnTo>
                    <a:lnTo>
                      <a:pt x="4905375" y="1308100"/>
                    </a:lnTo>
                    <a:lnTo>
                      <a:pt x="4843596" y="1304780"/>
                    </a:lnTo>
                    <a:lnTo>
                      <a:pt x="4786052" y="1295259"/>
                    </a:lnTo>
                    <a:lnTo>
                      <a:pt x="4733976" y="1280192"/>
                    </a:lnTo>
                    <a:lnTo>
                      <a:pt x="4688601" y="1260236"/>
                    </a:lnTo>
                    <a:lnTo>
                      <a:pt x="4651162" y="1236048"/>
                    </a:lnTo>
                    <a:lnTo>
                      <a:pt x="4622893" y="1208283"/>
                    </a:lnTo>
                    <a:lnTo>
                      <a:pt x="4598797" y="1144651"/>
                    </a:lnTo>
                    <a:lnTo>
                      <a:pt x="4605026" y="1111697"/>
                    </a:lnTo>
                    <a:lnTo>
                      <a:pt x="4651162" y="1053213"/>
                    </a:lnTo>
                    <a:lnTo>
                      <a:pt x="4688601" y="1029001"/>
                    </a:lnTo>
                    <a:lnTo>
                      <a:pt x="4733976" y="1009022"/>
                    </a:lnTo>
                    <a:lnTo>
                      <a:pt x="4786052" y="993935"/>
                    </a:lnTo>
                    <a:lnTo>
                      <a:pt x="4843596" y="984400"/>
                    </a:lnTo>
                    <a:lnTo>
                      <a:pt x="4967153" y="977755"/>
                    </a:lnTo>
                    <a:lnTo>
                      <a:pt x="5024697" y="968234"/>
                    </a:lnTo>
                    <a:lnTo>
                      <a:pt x="5076773" y="953167"/>
                    </a:lnTo>
                    <a:lnTo>
                      <a:pt x="5122148" y="933211"/>
                    </a:lnTo>
                    <a:lnTo>
                      <a:pt x="5159587" y="909023"/>
                    </a:lnTo>
                    <a:lnTo>
                      <a:pt x="5187856" y="881258"/>
                    </a:lnTo>
                    <a:lnTo>
                      <a:pt x="5211953" y="817626"/>
                    </a:lnTo>
                    <a:lnTo>
                      <a:pt x="5205723" y="784672"/>
                    </a:lnTo>
                    <a:lnTo>
                      <a:pt x="5159587" y="726188"/>
                    </a:lnTo>
                    <a:lnTo>
                      <a:pt x="5122148" y="701976"/>
                    </a:lnTo>
                    <a:lnTo>
                      <a:pt x="5076773" y="681997"/>
                    </a:lnTo>
                    <a:lnTo>
                      <a:pt x="5024697" y="666910"/>
                    </a:lnTo>
                    <a:lnTo>
                      <a:pt x="4967153" y="657375"/>
                    </a:lnTo>
                    <a:lnTo>
                      <a:pt x="4905375" y="654050"/>
                    </a:lnTo>
                    <a:lnTo>
                      <a:pt x="1962150" y="654050"/>
                    </a:lnTo>
                    <a:lnTo>
                      <a:pt x="1962150" y="0"/>
                    </a:lnTo>
                    <a:close/>
                  </a:path>
                  <a:path extrusionOk="0" h="3924935" w="9810750">
                    <a:moveTo>
                      <a:pt x="7848600" y="654176"/>
                    </a:moveTo>
                    <a:lnTo>
                      <a:pt x="7848600" y="1308100"/>
                    </a:lnTo>
                    <a:lnTo>
                      <a:pt x="8633368" y="1308100"/>
                    </a:lnTo>
                    <a:lnTo>
                      <a:pt x="7848600" y="654176"/>
                    </a:lnTo>
                    <a:close/>
                  </a:path>
                </a:pathLst>
              </a:custGeom>
              <a:solidFill>
                <a:srgbClr val="93B3D7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AE5F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7"/>
              <p:cNvSpPr txBox="1"/>
              <p:nvPr/>
            </p:nvSpPr>
            <p:spPr>
              <a:xfrm>
                <a:off x="1722824" y="4736734"/>
                <a:ext cx="3009261" cy="567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3000">
                    <a:solidFill>
                      <a:srgbClr val="17365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Processo</a:t>
                </a:r>
                <a:endParaRPr sz="3000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7"/>
              <p:cNvSpPr txBox="1"/>
              <p:nvPr/>
            </p:nvSpPr>
            <p:spPr>
              <a:xfrm>
                <a:off x="4482079" y="5179116"/>
                <a:ext cx="2744550" cy="569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3000">
                    <a:solidFill>
                      <a:srgbClr val="17365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Produto</a:t>
                </a:r>
                <a:endParaRPr sz="3000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7"/>
            <p:cNvSpPr/>
            <p:nvPr/>
          </p:nvSpPr>
          <p:spPr>
            <a:xfrm>
              <a:off x="4270677" y="4364820"/>
              <a:ext cx="468760" cy="432595"/>
            </a:xfrm>
            <a:custGeom>
              <a:rect b="b" l="l" r="r" t="t"/>
              <a:pathLst>
                <a:path extrusionOk="0" h="490854" w="613410">
                  <a:moveTo>
                    <a:pt x="613155" y="0"/>
                  </a:moveTo>
                  <a:lnTo>
                    <a:pt x="589059" y="63632"/>
                  </a:lnTo>
                  <a:lnTo>
                    <a:pt x="560790" y="91397"/>
                  </a:lnTo>
                  <a:lnTo>
                    <a:pt x="523351" y="115585"/>
                  </a:lnTo>
                  <a:lnTo>
                    <a:pt x="477976" y="135541"/>
                  </a:lnTo>
                  <a:lnTo>
                    <a:pt x="425900" y="150608"/>
                  </a:lnTo>
                  <a:lnTo>
                    <a:pt x="368356" y="160129"/>
                  </a:lnTo>
                  <a:lnTo>
                    <a:pt x="244799" y="166774"/>
                  </a:lnTo>
                  <a:lnTo>
                    <a:pt x="187255" y="176309"/>
                  </a:lnTo>
                  <a:lnTo>
                    <a:pt x="135179" y="191396"/>
                  </a:lnTo>
                  <a:lnTo>
                    <a:pt x="89804" y="211375"/>
                  </a:lnTo>
                  <a:lnTo>
                    <a:pt x="52365" y="235587"/>
                  </a:lnTo>
                  <a:lnTo>
                    <a:pt x="24096" y="263372"/>
                  </a:lnTo>
                  <a:lnTo>
                    <a:pt x="0" y="327025"/>
                  </a:lnTo>
                  <a:lnTo>
                    <a:pt x="6229" y="359973"/>
                  </a:lnTo>
                  <a:lnTo>
                    <a:pt x="52365" y="418422"/>
                  </a:lnTo>
                  <a:lnTo>
                    <a:pt x="89804" y="442610"/>
                  </a:lnTo>
                  <a:lnTo>
                    <a:pt x="135179" y="462566"/>
                  </a:lnTo>
                  <a:lnTo>
                    <a:pt x="187255" y="477633"/>
                  </a:lnTo>
                  <a:lnTo>
                    <a:pt x="244799" y="487154"/>
                  </a:lnTo>
                  <a:lnTo>
                    <a:pt x="306577" y="490474"/>
                  </a:lnTo>
                  <a:lnTo>
                    <a:pt x="613155" y="490474"/>
                  </a:lnTo>
                  <a:lnTo>
                    <a:pt x="613155" y="0"/>
                  </a:lnTo>
                  <a:close/>
                </a:path>
              </a:pathLst>
            </a:custGeom>
            <a:solidFill>
              <a:srgbClr val="538C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222251" y="2694176"/>
            <a:ext cx="8814246" cy="331236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68493" y="185192"/>
            <a:ext cx="6754476" cy="1011560"/>
            <a:chOff x="1321029" y="0"/>
            <a:chExt cx="6754476" cy="1011560"/>
          </a:xfrm>
        </p:grpSpPr>
        <p:sp>
          <p:nvSpPr>
            <p:cNvPr id="206" name="Google Shape;206;p8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446050" spcFirstLastPara="1" rIns="19912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 como processo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321029" y="0"/>
              <a:ext cx="1011560" cy="101156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8"/>
          <p:cNvSpPr/>
          <p:nvPr/>
        </p:nvSpPr>
        <p:spPr>
          <a:xfrm>
            <a:off x="222250" y="1268760"/>
            <a:ext cx="86423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323850" y="1351310"/>
            <a:ext cx="84963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Vigilância Socioassistencial possui a potencialidade de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apontar e iluminar novos aspectos da realidade que mereçam a atenção da proteção social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fortalecendo o seu caráter proativo e de preservação das condições de vida da população, superando a concepção de que se atua, apenas, quando as vulnerabilidades estão instaladas.</a:t>
            </a:r>
            <a:endParaRPr/>
          </a:p>
          <a:p>
            <a:pPr indent="0" lvl="0" marL="0" marR="0" rtl="0" algn="just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Processos:</a:t>
            </a:r>
            <a:r>
              <a:rPr lang="pt-B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gerar insumos para a gestão</a:t>
            </a:r>
            <a:endParaRPr/>
          </a:p>
          <a:p>
            <a:pPr indent="0" lvl="0" marL="0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8"/>
          <p:cNvGrpSpPr/>
          <p:nvPr/>
        </p:nvGrpSpPr>
        <p:grpSpPr>
          <a:xfrm>
            <a:off x="441998" y="3614291"/>
            <a:ext cx="2592387" cy="1439863"/>
            <a:chOff x="441645" y="4200336"/>
            <a:chExt cx="2592288" cy="1482214"/>
          </a:xfrm>
        </p:grpSpPr>
        <p:sp>
          <p:nvSpPr>
            <p:cNvPr id="212" name="Google Shape;212;p8"/>
            <p:cNvSpPr/>
            <p:nvPr/>
          </p:nvSpPr>
          <p:spPr>
            <a:xfrm>
              <a:off x="441645" y="4200336"/>
              <a:ext cx="2592288" cy="1482214"/>
            </a:xfrm>
            <a:prstGeom prst="roundRect">
              <a:avLst>
                <a:gd fmla="val 16667" name="adj"/>
              </a:avLst>
            </a:prstGeom>
            <a:solidFill>
              <a:srgbClr val="26667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18590" y="4370680"/>
              <a:ext cx="2438400" cy="1174750"/>
            </a:xfrm>
            <a:prstGeom prst="rect">
              <a:avLst/>
            </a:prstGeom>
            <a:solidFill>
              <a:srgbClr val="26667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2700" marR="0" rtl="0" algn="ctr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Mudança de cultura: da  emergência para  planejamento,  monitoramento e  avaliação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8"/>
          <p:cNvGrpSpPr/>
          <p:nvPr/>
        </p:nvGrpSpPr>
        <p:grpSpPr>
          <a:xfrm>
            <a:off x="3095110" y="3623285"/>
            <a:ext cx="2592388" cy="1454150"/>
            <a:chOff x="3206880" y="3916674"/>
            <a:chExt cx="2592288" cy="1497191"/>
          </a:xfrm>
        </p:grpSpPr>
        <p:sp>
          <p:nvSpPr>
            <p:cNvPr id="215" name="Google Shape;215;p8"/>
            <p:cNvSpPr/>
            <p:nvPr/>
          </p:nvSpPr>
          <p:spPr>
            <a:xfrm>
              <a:off x="3206880" y="3916674"/>
              <a:ext cx="2592288" cy="1497191"/>
            </a:xfrm>
            <a:prstGeom prst="roundRect">
              <a:avLst>
                <a:gd fmla="val 16667" name="adj"/>
              </a:avLst>
            </a:prstGeom>
            <a:solidFill>
              <a:srgbClr val="26667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3392488" y="4295775"/>
              <a:ext cx="2343150" cy="501650"/>
            </a:xfrm>
            <a:prstGeom prst="rect">
              <a:avLst/>
            </a:prstGeom>
            <a:solidFill>
              <a:srgbClr val="26667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88" lvl="0" marL="12700" marR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Reorganização do  trabalho: com base em  informações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8"/>
          <p:cNvGrpSpPr/>
          <p:nvPr/>
        </p:nvGrpSpPr>
        <p:grpSpPr>
          <a:xfrm>
            <a:off x="5744336" y="3610101"/>
            <a:ext cx="2590800" cy="1439863"/>
            <a:chOff x="5996856" y="3959643"/>
            <a:chExt cx="2592288" cy="1440160"/>
          </a:xfrm>
        </p:grpSpPr>
        <p:sp>
          <p:nvSpPr>
            <p:cNvPr id="218" name="Google Shape;218;p8"/>
            <p:cNvSpPr/>
            <p:nvPr/>
          </p:nvSpPr>
          <p:spPr>
            <a:xfrm>
              <a:off x="5996856" y="3959643"/>
              <a:ext cx="2592288" cy="1440160"/>
            </a:xfrm>
            <a:prstGeom prst="roundRect">
              <a:avLst>
                <a:gd fmla="val 16667" name="adj"/>
              </a:avLst>
            </a:prstGeom>
            <a:solidFill>
              <a:srgbClr val="26667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6159500" y="4224338"/>
              <a:ext cx="2266950" cy="866775"/>
            </a:xfrm>
            <a:prstGeom prst="rect">
              <a:avLst/>
            </a:prstGeom>
            <a:solidFill>
              <a:srgbClr val="266678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12700" marR="0" rtl="0" algn="ctr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Territorialização da  política de assistência  social: das demandas  para as ofertas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8"/>
          <p:cNvSpPr txBox="1"/>
          <p:nvPr/>
        </p:nvSpPr>
        <p:spPr>
          <a:xfrm>
            <a:off x="148506" y="5380672"/>
            <a:ext cx="715979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pt-B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Não se trata de um setor ou uma área isolada da gestão, responsável pela produção de informações.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informações produzidas necessitam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fazer sentido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gestão e os serviços → </a:t>
            </a: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 ter uma capacidade preventiva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/>
        </p:nvSpPr>
        <p:spPr>
          <a:xfrm>
            <a:off x="296863" y="1628799"/>
            <a:ext cx="8518525" cy="4637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Produtos: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gerar resultados que impliquem na garantia de proteção social e defesa dos direitos, contribuindo para a construção da isonomia e a efetivação de direitos sociais.</a:t>
            </a: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9"/>
          <p:cNvGrpSpPr/>
          <p:nvPr/>
        </p:nvGrpSpPr>
        <p:grpSpPr>
          <a:xfrm>
            <a:off x="395288" y="2781300"/>
            <a:ext cx="8280400" cy="2916238"/>
            <a:chOff x="106643" y="2220870"/>
            <a:chExt cx="8786776" cy="3107141"/>
          </a:xfrm>
        </p:grpSpPr>
        <p:grpSp>
          <p:nvGrpSpPr>
            <p:cNvPr id="227" name="Google Shape;227;p9"/>
            <p:cNvGrpSpPr/>
            <p:nvPr/>
          </p:nvGrpSpPr>
          <p:grpSpPr>
            <a:xfrm>
              <a:off x="106643" y="2276873"/>
              <a:ext cx="2735760" cy="1163524"/>
              <a:chOff x="106643" y="2276873"/>
              <a:chExt cx="2735760" cy="1163524"/>
            </a:xfrm>
          </p:grpSpPr>
          <p:sp>
            <p:nvSpPr>
              <p:cNvPr id="228" name="Google Shape;228;p9"/>
              <p:cNvSpPr/>
              <p:nvPr/>
            </p:nvSpPr>
            <p:spPr>
              <a:xfrm>
                <a:off x="251520" y="2276873"/>
                <a:ext cx="2445975" cy="1163524"/>
              </a:xfrm>
              <a:prstGeom prst="roundRect">
                <a:avLst>
                  <a:gd fmla="val 16667" name="adj"/>
                </a:avLst>
              </a:prstGeom>
              <a:solidFill>
                <a:srgbClr val="266678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9"/>
              <p:cNvSpPr txBox="1"/>
              <p:nvPr/>
            </p:nvSpPr>
            <p:spPr>
              <a:xfrm>
                <a:off x="106643" y="2513487"/>
                <a:ext cx="2735760" cy="6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Organização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dos  bancos de dados</a:t>
                </a:r>
                <a:endParaRPr b="1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9"/>
            <p:cNvGrpSpPr/>
            <p:nvPr/>
          </p:nvGrpSpPr>
          <p:grpSpPr>
            <a:xfrm>
              <a:off x="3131840" y="2276872"/>
              <a:ext cx="2316437" cy="1163524"/>
              <a:chOff x="3131840" y="2276872"/>
              <a:chExt cx="2316437" cy="1163524"/>
            </a:xfrm>
          </p:grpSpPr>
          <p:sp>
            <p:nvSpPr>
              <p:cNvPr id="231" name="Google Shape;231;p9"/>
              <p:cNvSpPr/>
              <p:nvPr/>
            </p:nvSpPr>
            <p:spPr>
              <a:xfrm>
                <a:off x="3131840" y="2276872"/>
                <a:ext cx="2316437" cy="1163524"/>
              </a:xfrm>
              <a:prstGeom prst="roundRect">
                <a:avLst>
                  <a:gd fmla="val 16667" name="adj"/>
                </a:avLst>
              </a:prstGeom>
              <a:solidFill>
                <a:srgbClr val="266678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9"/>
              <p:cNvSpPr txBox="1"/>
              <p:nvPr/>
            </p:nvSpPr>
            <p:spPr>
              <a:xfrm>
                <a:off x="3291311" y="2366692"/>
                <a:ext cx="2156966" cy="983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Estudos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b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Pesquisas</a:t>
                </a:r>
                <a:endParaRPr/>
              </a:p>
            </p:txBody>
          </p:sp>
        </p:grpSp>
        <p:grpSp>
          <p:nvGrpSpPr>
            <p:cNvPr id="233" name="Google Shape;233;p9"/>
            <p:cNvGrpSpPr/>
            <p:nvPr/>
          </p:nvGrpSpPr>
          <p:grpSpPr>
            <a:xfrm>
              <a:off x="5591640" y="2220870"/>
              <a:ext cx="3301779" cy="1219526"/>
              <a:chOff x="5591640" y="2220870"/>
              <a:chExt cx="3301779" cy="1219526"/>
            </a:xfrm>
          </p:grpSpPr>
          <p:sp>
            <p:nvSpPr>
              <p:cNvPr id="234" name="Google Shape;234;p9"/>
              <p:cNvSpPr/>
              <p:nvPr/>
            </p:nvSpPr>
            <p:spPr>
              <a:xfrm>
                <a:off x="5980394" y="2220870"/>
                <a:ext cx="2524309" cy="1219526"/>
              </a:xfrm>
              <a:prstGeom prst="roundRect">
                <a:avLst>
                  <a:gd fmla="val 16667" name="adj"/>
                </a:avLst>
              </a:prstGeom>
              <a:solidFill>
                <a:srgbClr val="266678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9"/>
              <p:cNvSpPr txBox="1"/>
              <p:nvPr/>
            </p:nvSpPr>
            <p:spPr>
              <a:xfrm>
                <a:off x="5591640" y="2515177"/>
                <a:ext cx="3301779" cy="688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Geoprocessamento  das 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informações</a:t>
                </a:r>
                <a:endParaRPr b="1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9"/>
            <p:cNvGrpSpPr/>
            <p:nvPr/>
          </p:nvGrpSpPr>
          <p:grpSpPr>
            <a:xfrm>
              <a:off x="1253843" y="4177174"/>
              <a:ext cx="2606048" cy="1150837"/>
              <a:chOff x="1253843" y="4177174"/>
              <a:chExt cx="2606048" cy="1150837"/>
            </a:xfrm>
          </p:grpSpPr>
          <p:sp>
            <p:nvSpPr>
              <p:cNvPr id="237" name="Google Shape;237;p9"/>
              <p:cNvSpPr/>
              <p:nvPr/>
            </p:nvSpPr>
            <p:spPr>
              <a:xfrm>
                <a:off x="1330035" y="4177174"/>
                <a:ext cx="2445141" cy="1150837"/>
              </a:xfrm>
              <a:prstGeom prst="roundRect">
                <a:avLst>
                  <a:gd fmla="val 16667" name="adj"/>
                </a:avLst>
              </a:prstGeom>
              <a:solidFill>
                <a:srgbClr val="266678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9"/>
              <p:cNvSpPr txBox="1"/>
              <p:nvPr/>
            </p:nvSpPr>
            <p:spPr>
              <a:xfrm>
                <a:off x="1253843" y="4407878"/>
                <a:ext cx="2606048" cy="69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Indicadores da política de  assistência social</a:t>
                </a:r>
                <a:endParaRPr b="1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9"/>
            <p:cNvGrpSpPr/>
            <p:nvPr/>
          </p:nvGrpSpPr>
          <p:grpSpPr>
            <a:xfrm>
              <a:off x="4502656" y="4177173"/>
              <a:ext cx="2574947" cy="1150838"/>
              <a:chOff x="4502656" y="4177173"/>
              <a:chExt cx="2574947" cy="1150838"/>
            </a:xfrm>
          </p:grpSpPr>
          <p:sp>
            <p:nvSpPr>
              <p:cNvPr id="240" name="Google Shape;240;p9"/>
              <p:cNvSpPr/>
              <p:nvPr/>
            </p:nvSpPr>
            <p:spPr>
              <a:xfrm>
                <a:off x="4502656" y="4177173"/>
                <a:ext cx="2574947" cy="1150838"/>
              </a:xfrm>
              <a:prstGeom prst="roundRect">
                <a:avLst>
                  <a:gd fmla="val 16667" name="adj"/>
                </a:avLst>
              </a:prstGeom>
              <a:solidFill>
                <a:srgbClr val="266678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9"/>
              <p:cNvSpPr txBox="1"/>
              <p:nvPr/>
            </p:nvSpPr>
            <p:spPr>
              <a:xfrm>
                <a:off x="4609528" y="4286095"/>
                <a:ext cx="2375259" cy="933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Aprimoramento  dos padrões de  qualidade de  atendimento</a:t>
                </a:r>
                <a:endParaRPr b="1" sz="1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2" name="Google Shape;242;p9"/>
          <p:cNvGrpSpPr/>
          <p:nvPr/>
        </p:nvGrpSpPr>
        <p:grpSpPr>
          <a:xfrm>
            <a:off x="1413614" y="304476"/>
            <a:ext cx="6758786" cy="1011560"/>
            <a:chOff x="1826809" y="0"/>
            <a:chExt cx="6248696" cy="1011560"/>
          </a:xfrm>
        </p:grpSpPr>
        <p:sp>
          <p:nvSpPr>
            <p:cNvPr id="243" name="Google Shape;243;p9"/>
            <p:cNvSpPr/>
            <p:nvPr/>
          </p:nvSpPr>
          <p:spPr>
            <a:xfrm rot="10800000">
              <a:off x="1826809" y="0"/>
              <a:ext cx="6248696" cy="1011560"/>
            </a:xfrm>
            <a:prstGeom prst="homePlate">
              <a:avLst>
                <a:gd fmla="val 50000" name="adj"/>
              </a:avLst>
            </a:prstGeom>
            <a:solidFill>
              <a:srgbClr val="26667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079699" y="0"/>
              <a:ext cx="5995806" cy="1011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446050" spcFirstLastPara="1" rIns="19912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 como produto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9"/>
          <p:cNvSpPr/>
          <p:nvPr/>
        </p:nvSpPr>
        <p:spPr>
          <a:xfrm>
            <a:off x="907834" y="304476"/>
            <a:ext cx="1011560" cy="101156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2016-07-27T13:27:40Z</dcterms:created>
  <dc:creator>Gabriele Sabrina da Silva (SEDESE)</dc:creator>
</cp:coreProperties>
</file>