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12188825"/>
  <p:notesSz cx="709930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jNet07X5TCBcUvjMv7x/j+MA1r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1294" y="1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106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7350" lIns="94725" spcFirstLastPara="1" rIns="94725" wrap="square" tIns="473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:notes"/>
          <p:cNvSpPr txBox="1"/>
          <p:nvPr>
            <p:ph idx="12" type="sldNum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3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4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4:notes"/>
          <p:cNvSpPr txBox="1"/>
          <p:nvPr>
            <p:ph idx="12" type="sldNum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15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5:notes"/>
          <p:cNvSpPr txBox="1"/>
          <p:nvPr>
            <p:ph idx="12" type="sldNum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6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7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8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9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9:notes"/>
          <p:cNvSpPr txBox="1"/>
          <p:nvPr>
            <p:ph idx="12" type="sldNum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0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1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2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2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3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3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4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4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5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5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6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6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7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7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8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8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9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9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0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32" name="Google Shape;432;p30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7350" lIns="94725" spcFirstLastPara="1" rIns="94725" wrap="square" tIns="4735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 txBox="1"/>
          <p:nvPr>
            <p:ph idx="12" type="sldNum"/>
          </p:nvPr>
        </p:nvSpPr>
        <p:spPr>
          <a:xfrm>
            <a:off x="4021294" y="9721106"/>
            <a:ext cx="3076363" cy="511730"/>
          </a:xfrm>
          <a:prstGeom prst="rect">
            <a:avLst/>
          </a:prstGeom>
          <a:noFill/>
          <a:ln>
            <a:noFill/>
          </a:ln>
        </p:spPr>
        <p:txBody>
          <a:bodyPr anchorCtr="0" anchor="b" bIns="47350" lIns="94725" spcFirstLastPara="1" rIns="94725" wrap="square" tIns="473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709930" y="4861441"/>
            <a:ext cx="5679440" cy="4605575"/>
          </a:xfrm>
          <a:prstGeom prst="rect">
            <a:avLst/>
          </a:prstGeom>
        </p:spPr>
        <p:txBody>
          <a:bodyPr anchorCtr="0" anchor="t" bIns="47350" lIns="94725" spcFirstLastPara="1" rIns="94725" wrap="square" tIns="47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38113" y="766763"/>
            <a:ext cx="6823075" cy="3840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2"/>
          <p:cNvGrpSpPr/>
          <p:nvPr/>
        </p:nvGrpSpPr>
        <p:grpSpPr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13" name="Google Shape;13;p32"/>
            <p:cNvSpPr/>
            <p:nvPr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32"/>
            <p:cNvSpPr/>
            <p:nvPr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2"/>
            <p:cNvSpPr/>
            <p:nvPr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solidFill>
          <a:srgbClr val="262626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1"/>
          <p:cNvSpPr txBox="1"/>
          <p:nvPr>
            <p:ph type="title"/>
          </p:nvPr>
        </p:nvSpPr>
        <p:spPr>
          <a:xfrm>
            <a:off x="406127" y="476374"/>
            <a:ext cx="11664949" cy="288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41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41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/>
          <p:nvPr>
            <p:ph type="title"/>
          </p:nvPr>
        </p:nvSpPr>
        <p:spPr>
          <a:xfrm>
            <a:off x="609443" y="273049"/>
            <a:ext cx="4010039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Calibri"/>
              <a:buNone/>
              <a:defRPr b="1"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" type="body"/>
          </p:nvPr>
        </p:nvSpPr>
        <p:spPr>
          <a:xfrm>
            <a:off x="4765492" y="273052"/>
            <a:ext cx="6813892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1650" lvl="0" marL="457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42"/>
          <p:cNvSpPr txBox="1"/>
          <p:nvPr>
            <p:ph idx="2" type="body"/>
          </p:nvPr>
        </p:nvSpPr>
        <p:spPr>
          <a:xfrm>
            <a:off x="609443" y="1435102"/>
            <a:ext cx="4010039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42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42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2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3"/>
          <p:cNvSpPr txBox="1"/>
          <p:nvPr>
            <p:ph type="title"/>
          </p:nvPr>
        </p:nvSpPr>
        <p:spPr>
          <a:xfrm>
            <a:off x="2389095" y="4800600"/>
            <a:ext cx="7313295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Calibri"/>
              <a:buNone/>
              <a:defRPr b="1" sz="27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3"/>
          <p:cNvSpPr/>
          <p:nvPr>
            <p:ph idx="2" type="pic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3"/>
          <p:cNvSpPr txBox="1"/>
          <p:nvPr>
            <p:ph idx="1" type="body"/>
          </p:nvPr>
        </p:nvSpPr>
        <p:spPr>
          <a:xfrm>
            <a:off x="2389095" y="5367338"/>
            <a:ext cx="7313295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43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3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3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4"/>
          <p:cNvSpPr txBox="1"/>
          <p:nvPr>
            <p:ph type="title"/>
          </p:nvPr>
        </p:nvSpPr>
        <p:spPr>
          <a:xfrm>
            <a:off x="406127" y="476374"/>
            <a:ext cx="11664949" cy="288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4"/>
          <p:cNvSpPr txBox="1"/>
          <p:nvPr>
            <p:ph idx="1" type="body"/>
          </p:nvPr>
        </p:nvSpPr>
        <p:spPr>
          <a:xfrm rot="5400000">
            <a:off x="3600543" y="-1852677"/>
            <a:ext cx="4987739" cy="10969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4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4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44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5"/>
          <p:cNvSpPr txBox="1"/>
          <p:nvPr>
            <p:ph type="title"/>
          </p:nvPr>
        </p:nvSpPr>
        <p:spPr>
          <a:xfrm rot="5400000">
            <a:off x="7282379" y="1829159"/>
            <a:ext cx="5851525" cy="2742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5"/>
          <p:cNvSpPr txBox="1"/>
          <p:nvPr>
            <p:ph idx="1" type="body"/>
          </p:nvPr>
        </p:nvSpPr>
        <p:spPr>
          <a:xfrm rot="5400000">
            <a:off x="1695834" y="-811754"/>
            <a:ext cx="5851525" cy="8024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45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45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45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2F2F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1"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8" name="Google Shape;18;p33"/>
          <p:cNvGrpSpPr/>
          <p:nvPr/>
        </p:nvGrpSpPr>
        <p:grpSpPr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19" name="Google Shape;19;p33"/>
            <p:cNvSpPr/>
            <p:nvPr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33"/>
            <p:cNvSpPr/>
            <p:nvPr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3"/>
            <p:cNvSpPr/>
            <p:nvPr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33"/>
          <p:cNvSpPr/>
          <p:nvPr/>
        </p:nvSpPr>
        <p:spPr>
          <a:xfrm>
            <a:off x="11613495" y="6336583"/>
            <a:ext cx="350092" cy="288330"/>
          </a:xfrm>
          <a:prstGeom prst="hexagon">
            <a:avLst>
              <a:gd fmla="val 25000" name="adj"/>
              <a:gd fmla="val 115470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pt-BR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3"/>
          <p:cNvSpPr/>
          <p:nvPr/>
        </p:nvSpPr>
        <p:spPr>
          <a:xfrm>
            <a:off x="190456" y="411034"/>
            <a:ext cx="300395" cy="29279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 txBox="1"/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" type="subTitle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4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34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34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/>
          <p:nvPr>
            <p:ph type="title"/>
          </p:nvPr>
        </p:nvSpPr>
        <p:spPr>
          <a:xfrm>
            <a:off x="405780" y="260350"/>
            <a:ext cx="10945216" cy="432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alibri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" type="body"/>
          </p:nvPr>
        </p:nvSpPr>
        <p:spPr>
          <a:xfrm>
            <a:off x="609441" y="980729"/>
            <a:ext cx="10969943" cy="514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35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35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5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6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6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5A5A5">
                  <a:alpha val="52941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7"/>
          <p:cNvSpPr txBox="1"/>
          <p:nvPr>
            <p:ph type="ctrTitle"/>
          </p:nvPr>
        </p:nvSpPr>
        <p:spPr>
          <a:xfrm>
            <a:off x="914162" y="3887117"/>
            <a:ext cx="10360501" cy="610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Calibri"/>
              <a:buNone/>
              <a:defRPr sz="4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" type="subTitle"/>
          </p:nvPr>
        </p:nvSpPr>
        <p:spPr>
          <a:xfrm>
            <a:off x="1828324" y="4399020"/>
            <a:ext cx="8532178" cy="764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37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7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37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/>
          <p:nvPr>
            <p:ph type="title"/>
          </p:nvPr>
        </p:nvSpPr>
        <p:spPr>
          <a:xfrm>
            <a:off x="962833" y="4406901"/>
            <a:ext cx="1036050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300"/>
              <a:buFont typeface="Calibri"/>
              <a:buNone/>
              <a:defRPr b="1" sz="53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" type="body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38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38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38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 txBox="1"/>
          <p:nvPr>
            <p:ph type="title"/>
          </p:nvPr>
        </p:nvSpPr>
        <p:spPr>
          <a:xfrm>
            <a:off x="406127" y="476374"/>
            <a:ext cx="11664949" cy="288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1" type="body"/>
          </p:nvPr>
        </p:nvSpPr>
        <p:spPr>
          <a:xfrm>
            <a:off x="609441" y="1124745"/>
            <a:ext cx="5383398" cy="500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3550" lvl="0" marL="4572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9"/>
          <p:cNvSpPr txBox="1"/>
          <p:nvPr>
            <p:ph idx="2" type="body"/>
          </p:nvPr>
        </p:nvSpPr>
        <p:spPr>
          <a:xfrm>
            <a:off x="6195986" y="1124745"/>
            <a:ext cx="5383398" cy="500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3550" lvl="0" marL="4572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9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9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9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 txBox="1"/>
          <p:nvPr>
            <p:ph type="title"/>
          </p:nvPr>
        </p:nvSpPr>
        <p:spPr>
          <a:xfrm>
            <a:off x="406127" y="476374"/>
            <a:ext cx="11664949" cy="288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1" type="body"/>
          </p:nvPr>
        </p:nvSpPr>
        <p:spPr>
          <a:xfrm>
            <a:off x="609441" y="1535113"/>
            <a:ext cx="5385514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40"/>
          <p:cNvSpPr txBox="1"/>
          <p:nvPr>
            <p:ph idx="2" type="body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0"/>
          <p:cNvSpPr txBox="1"/>
          <p:nvPr>
            <p:ph idx="3" type="body"/>
          </p:nvPr>
        </p:nvSpPr>
        <p:spPr>
          <a:xfrm>
            <a:off x="6191756" y="1535113"/>
            <a:ext cx="5387630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40"/>
          <p:cNvSpPr txBox="1"/>
          <p:nvPr>
            <p:ph idx="4" type="body"/>
          </p:nvPr>
        </p:nvSpPr>
        <p:spPr>
          <a:xfrm>
            <a:off x="6191756" y="2174875"/>
            <a:ext cx="538763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005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0"/>
          <p:cNvSpPr txBox="1"/>
          <p:nvPr>
            <p:ph idx="10" type="dt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40"/>
          <p:cNvSpPr txBox="1"/>
          <p:nvPr>
            <p:ph idx="11" type="ftr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0"/>
          <p:cNvSpPr txBox="1"/>
          <p:nvPr>
            <p:ph idx="12" type="sldNum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06127" y="476374"/>
            <a:ext cx="11664949" cy="288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  <a:defRPr b="1" i="0" sz="24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4">
          <p15:clr>
            <a:srgbClr val="F26B43"/>
          </p15:clr>
        </p15:guide>
        <p15:guide id="2" pos="3839">
          <p15:clr>
            <a:srgbClr val="F26B43"/>
          </p15:clr>
        </p15:guide>
        <p15:guide id="3" pos="7513">
          <p15:clr>
            <a:srgbClr val="F26B43"/>
          </p15:clr>
        </p15:guide>
        <p15:guide id="4" pos="165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4156">
          <p15:clr>
            <a:srgbClr val="F26B43"/>
          </p15:clr>
        </p15:guide>
        <p15:guide id="7" orient="horz" pos="4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15.png"/><Relationship Id="rId13" Type="http://schemas.openxmlformats.org/officeDocument/2006/relationships/image" Target="../media/image6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1.png"/><Relationship Id="rId14" Type="http://schemas.openxmlformats.org/officeDocument/2006/relationships/image" Target="../media/image28.png"/><Relationship Id="rId5" Type="http://schemas.openxmlformats.org/officeDocument/2006/relationships/image" Target="../media/image2.png"/><Relationship Id="rId6" Type="http://schemas.openxmlformats.org/officeDocument/2006/relationships/image" Target="../media/image22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mds.gov.br/webarquivos/publicacao/assistencia_social/Cadernos/Orientacoes_Vigilancia.pdf" TargetMode="External"/><Relationship Id="rId4" Type="http://schemas.openxmlformats.org/officeDocument/2006/relationships/hyperlink" Target="http://blog.social.mg.gov.br/wp-content/uploads/2021/01/caderno_orientacoes_vigilancia.pdf" TargetMode="External"/><Relationship Id="rId5" Type="http://schemas.openxmlformats.org/officeDocument/2006/relationships/hyperlink" Target="https://www.mds.gov.br/webarquivos/publicacao/assistencia_social/Cadernos/CapacitaSUAS_Caderno_3.pdf" TargetMode="External"/><Relationship Id="rId6" Type="http://schemas.openxmlformats.org/officeDocument/2006/relationships/hyperlink" Target="http://aplicacoes.mds.gov.br/sagi/dicivip_datain/ckfinder/userfiles/files/Vigil%C3%A2ncia%20Socioassistencial/XENVS_Mesa2.pdf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legislacao.planalto.gov.br/legisla/legislacao.nsf/Viw_Identificacao/lei%208.742-1993?OpenDocument" TargetMode="External"/><Relationship Id="rId4" Type="http://schemas.openxmlformats.org/officeDocument/2006/relationships/hyperlink" Target="http://www.planalto.gov.br/ccivil_03/_Ato2011-2014/2011/Lei/L12435.htm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Relationship Id="rId4" Type="http://schemas.openxmlformats.org/officeDocument/2006/relationships/hyperlink" Target="mailto:divisom@social.mg.gov.br" TargetMode="External"/><Relationship Id="rId5" Type="http://schemas.openxmlformats.org/officeDocument/2006/relationships/hyperlink" Target="https://wa.me/message/ISQHZP7JIJ3HB1" TargetMode="External"/><Relationship Id="rId6" Type="http://schemas.openxmlformats.org/officeDocument/2006/relationships/image" Target="../media/image23.png"/><Relationship Id="rId7" Type="http://schemas.openxmlformats.org/officeDocument/2006/relationships/image" Target="../media/image16.png"/><Relationship Id="rId8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/>
          <p:nvPr/>
        </p:nvSpPr>
        <p:spPr>
          <a:xfrm rot="5400000">
            <a:off x="2865886" y="5161970"/>
            <a:ext cx="360040" cy="239695"/>
          </a:xfrm>
          <a:prstGeom prst="triangle">
            <a:avLst>
              <a:gd fmla="val 50000" name="adj"/>
            </a:avLst>
          </a:prstGeom>
          <a:solidFill>
            <a:srgbClr val="F2F2F2"/>
          </a:solidFill>
          <a:ln cap="flat" cmpd="sng" w="254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0" lIns="360000" spcFirstLastPara="1" rIns="360000" wrap="square" tIns="360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72008" y="2348880"/>
            <a:ext cx="1190079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6000" u="none" cap="none" strike="noStrike">
                <a:solidFill>
                  <a:srgbClr val="124163"/>
                </a:solidFill>
                <a:latin typeface="Calibri"/>
                <a:ea typeface="Calibri"/>
                <a:cs typeface="Calibri"/>
                <a:sym typeface="Calibri"/>
              </a:rPr>
              <a:t>Vigilância Socioassistencial</a:t>
            </a:r>
            <a:endParaRPr b="1" i="0" sz="6000" u="none" cap="none" strike="noStrike">
              <a:solidFill>
                <a:srgbClr val="1241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2024" y="-1035496"/>
            <a:ext cx="48768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1917948" y="6381328"/>
            <a:ext cx="6238428" cy="7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rgbClr val="266F8B"/>
                </a:solidFill>
                <a:latin typeface="Arial"/>
                <a:ea typeface="Arial"/>
                <a:cs typeface="Arial"/>
                <a:sym typeface="Arial"/>
              </a:rPr>
              <a:t>	Abril/2024</a:t>
            </a:r>
            <a:endParaRPr b="1" i="0" sz="2400" u="none" cap="none" strike="noStrike">
              <a:solidFill>
                <a:srgbClr val="266F8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80000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b="1" i="0" lang="pt-B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pt-BR" sz="3600"/>
              <a:t>Vigilância Socioassistencial</a:t>
            </a:r>
            <a:endParaRPr sz="3600"/>
          </a:p>
        </p:txBody>
      </p:sp>
      <p:grpSp>
        <p:nvGrpSpPr>
          <p:cNvPr id="240" name="Google Shape;240;p10"/>
          <p:cNvGrpSpPr/>
          <p:nvPr/>
        </p:nvGrpSpPr>
        <p:grpSpPr>
          <a:xfrm>
            <a:off x="856911" y="787893"/>
            <a:ext cx="10278061" cy="5786269"/>
            <a:chOff x="91091" y="-264843"/>
            <a:chExt cx="10278061" cy="5786269"/>
          </a:xfrm>
        </p:grpSpPr>
        <p:sp>
          <p:nvSpPr>
            <p:cNvPr id="241" name="Google Shape;241;p10"/>
            <p:cNvSpPr/>
            <p:nvPr/>
          </p:nvSpPr>
          <p:spPr>
            <a:xfrm rot="-5400000">
              <a:off x="-375168" y="207303"/>
              <a:ext cx="5774495" cy="4841976"/>
            </a:xfrm>
            <a:prstGeom prst="downArrow">
              <a:avLst>
                <a:gd fmla="val 50000" name="adj1"/>
                <a:gd fmla="val 35000" name="adj2"/>
              </a:avLst>
            </a:prstGeom>
            <a:gradFill>
              <a:gsLst>
                <a:gs pos="0">
                  <a:srgbClr val="B1F9DE"/>
                </a:gs>
                <a:gs pos="35000">
                  <a:srgbClr val="C7FAE8"/>
                </a:gs>
                <a:gs pos="100000">
                  <a:srgbClr val="E8FDF6"/>
                </a:gs>
              </a:gsLst>
              <a:lin ang="16200000" scaled="0"/>
            </a:gradFill>
            <a:ln cap="flat" cmpd="sng" w="9525">
              <a:solidFill>
                <a:srgbClr val="70B9A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0"/>
            <p:cNvSpPr txBox="1"/>
            <p:nvPr/>
          </p:nvSpPr>
          <p:spPr>
            <a:xfrm>
              <a:off x="91092" y="1184667"/>
              <a:ext cx="3994630" cy="28872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 proteção básica ou especial e suas unidades nas quais são ofertados os serviços socioassistenciais são provedoras de informações para a Vigilância Social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 rot="5400000">
              <a:off x="4971832" y="124107"/>
              <a:ext cx="5786269" cy="5008369"/>
            </a:xfrm>
            <a:prstGeom prst="downArrow">
              <a:avLst>
                <a:gd fmla="val 50000" name="adj1"/>
                <a:gd fmla="val 35000" name="adj2"/>
              </a:avLst>
            </a:prstGeom>
            <a:gradFill>
              <a:gsLst>
                <a:gs pos="0">
                  <a:srgbClr val="91C7FF"/>
                </a:gs>
                <a:gs pos="35000">
                  <a:srgbClr val="B3D5FF"/>
                </a:gs>
                <a:gs pos="100000">
                  <a:srgbClr val="E0EEFF"/>
                </a:gs>
              </a:gsLst>
              <a:lin ang="16200000" scaled="0"/>
            </a:gradFill>
            <a:ln cap="flat" cmpd="sng" w="9525">
              <a:solidFill>
                <a:srgbClr val="217FC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0"/>
            <p:cNvSpPr txBox="1"/>
            <p:nvPr/>
          </p:nvSpPr>
          <p:spPr>
            <a:xfrm>
              <a:off x="6237248" y="1181724"/>
              <a:ext cx="4131904" cy="28931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 serviços devem ser consumidores das informações processadas ou produzidas pela área de Vigilância Social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0"/>
          <p:cNvSpPr txBox="1"/>
          <p:nvPr/>
        </p:nvSpPr>
        <p:spPr>
          <a:xfrm>
            <a:off x="5086351" y="3438971"/>
            <a:ext cx="1584325" cy="1569660"/>
          </a:xfrm>
          <a:prstGeom prst="rect">
            <a:avLst/>
          </a:prstGeom>
          <a:gradFill>
            <a:gsLst>
              <a:gs pos="0">
                <a:srgbClr val="4E927C"/>
              </a:gs>
              <a:gs pos="80000">
                <a:srgbClr val="66C0A5"/>
              </a:gs>
              <a:gs pos="100000">
                <a:srgbClr val="64C3A6"/>
              </a:gs>
            </a:gsLst>
            <a:lin ang="16200000" scaled="0"/>
          </a:gradFill>
          <a:ln cap="flat" cmpd="sng" w="9525">
            <a:solidFill>
              <a:srgbClr val="70B9A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Proteção Social – Seguranças afiançadas</a:t>
            </a:r>
            <a:endParaRPr/>
          </a:p>
        </p:txBody>
      </p:sp>
      <p:sp>
        <p:nvSpPr>
          <p:cNvPr id="246" name="Google Shape;246;p10"/>
          <p:cNvSpPr/>
          <p:nvPr/>
        </p:nvSpPr>
        <p:spPr>
          <a:xfrm>
            <a:off x="5014912" y="2503933"/>
            <a:ext cx="1943100" cy="719138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/>
          <p:nvPr/>
        </p:nvSpPr>
        <p:spPr>
          <a:xfrm rot="10800000">
            <a:off x="4887141" y="5116232"/>
            <a:ext cx="1944688" cy="792163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254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5247578" y="1930091"/>
            <a:ext cx="15842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</a:t>
            </a:r>
            <a:endParaRPr/>
          </a:p>
        </p:txBody>
      </p:sp>
      <p:sp>
        <p:nvSpPr>
          <p:cNvPr id="249" name="Google Shape;249;p10"/>
          <p:cNvSpPr txBox="1"/>
          <p:nvPr/>
        </p:nvSpPr>
        <p:spPr>
          <a:xfrm>
            <a:off x="5272266" y="5955605"/>
            <a:ext cx="158425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PRODUTO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t-BR"/>
              <a:t>Vigilância Socioassistencial - Atividades</a:t>
            </a:r>
            <a:endParaRPr/>
          </a:p>
        </p:txBody>
      </p:sp>
      <p:pic>
        <p:nvPicPr>
          <p:cNvPr id="255" name="Google Shape;255;p11"/>
          <p:cNvPicPr preferRelativeResize="0"/>
          <p:nvPr/>
        </p:nvPicPr>
        <p:blipFill rotWithShape="1">
          <a:blip r:embed="rId3">
            <a:alphaModFix/>
          </a:blip>
          <a:srcRect b="19904" l="62992" r="7481" t="36702"/>
          <a:stretch/>
        </p:blipFill>
        <p:spPr>
          <a:xfrm>
            <a:off x="7390556" y="1700808"/>
            <a:ext cx="418111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 txBox="1"/>
          <p:nvPr/>
        </p:nvSpPr>
        <p:spPr>
          <a:xfrm>
            <a:off x="215516" y="1196752"/>
            <a:ext cx="6815000" cy="4680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AutoNum type="arabicPeriod"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Organização, estruturação e padronização de informações</a:t>
            </a:r>
            <a:endParaRPr/>
          </a:p>
          <a:p>
            <a:pPr indent="-514350" lvl="0" marL="51435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AutoNum type="arabicPeriod"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Gerenciamento e consulta de sistemas informatizados</a:t>
            </a:r>
            <a:endParaRPr/>
          </a:p>
          <a:p>
            <a:pPr indent="-514350" lvl="0" marL="51435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AutoNum type="arabicPeriod"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de diagnósticos e estudos</a:t>
            </a:r>
            <a:endParaRPr/>
          </a:p>
          <a:p>
            <a:pPr indent="-514350" lvl="0" marL="51435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AutoNum type="arabicPeriod"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e Busca Ativa</a:t>
            </a:r>
            <a:endParaRPr/>
          </a:p>
          <a:p>
            <a:pPr indent="-514350" lvl="0" marL="51435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AutoNum type="arabicPeriod"/>
            </a:pPr>
            <a:r>
              <a:rPr lang="pt-B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 e Avaliação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F8B"/>
              </a:buClr>
              <a:buSzPts val="2800"/>
              <a:buFont typeface="Calibri"/>
              <a:buNone/>
            </a:pPr>
            <a:r>
              <a:rPr lang="pt-BR">
                <a:solidFill>
                  <a:srgbClr val="266F8B"/>
                </a:solidFill>
                <a:latin typeface="Calibri"/>
                <a:ea typeface="Calibri"/>
                <a:cs typeface="Calibri"/>
                <a:sym typeface="Calibri"/>
              </a:rPr>
              <a:t>Vigilância – Organização e Padronização das Informações</a:t>
            </a:r>
            <a:endParaRPr>
              <a:solidFill>
                <a:srgbClr val="266F8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261764" y="1412776"/>
            <a:ext cx="11665296" cy="4896544"/>
          </a:xfrm>
          <a:prstGeom prst="rect">
            <a:avLst/>
          </a:prstGeom>
          <a:solidFill>
            <a:srgbClr val="CFE6F6"/>
          </a:solidFill>
          <a:ln cap="flat" cmpd="sng" w="254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10774932" y="6588748"/>
            <a:ext cx="162991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Elaborado por DIVISOM</a:t>
            </a:r>
            <a:endParaRPr/>
          </a:p>
        </p:txBody>
      </p:sp>
      <p:grpSp>
        <p:nvGrpSpPr>
          <p:cNvPr id="264" name="Google Shape;264;p12"/>
          <p:cNvGrpSpPr/>
          <p:nvPr/>
        </p:nvGrpSpPr>
        <p:grpSpPr>
          <a:xfrm>
            <a:off x="627721" y="1916832"/>
            <a:ext cx="5460609" cy="4188400"/>
            <a:chOff x="-1" y="0"/>
            <a:chExt cx="5460609" cy="4188400"/>
          </a:xfrm>
        </p:grpSpPr>
        <p:sp>
          <p:nvSpPr>
            <p:cNvPr id="265" name="Google Shape;265;p12"/>
            <p:cNvSpPr/>
            <p:nvPr/>
          </p:nvSpPr>
          <p:spPr>
            <a:xfrm rot="-5400000">
              <a:off x="318052" y="-318052"/>
              <a:ext cx="2094200" cy="2730304"/>
            </a:xfrm>
            <a:prstGeom prst="round1Rect">
              <a:avLst>
                <a:gd fmla="val 16667" name="adj"/>
              </a:avLst>
            </a:prstGeom>
            <a:solidFill>
              <a:srgbClr val="3194B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2"/>
            <p:cNvSpPr txBox="1"/>
            <p:nvPr/>
          </p:nvSpPr>
          <p:spPr>
            <a:xfrm>
              <a:off x="-1" y="1"/>
              <a:ext cx="2730304" cy="1570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Organização da informação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2730304" y="0"/>
              <a:ext cx="2730304" cy="2094200"/>
            </a:xfrm>
            <a:prstGeom prst="round1Rect">
              <a:avLst>
                <a:gd fmla="val 16667" name="adj"/>
              </a:avLst>
            </a:prstGeom>
            <a:solidFill>
              <a:srgbClr val="3194B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2"/>
            <p:cNvSpPr txBox="1"/>
            <p:nvPr/>
          </p:nvSpPr>
          <p:spPr>
            <a:xfrm>
              <a:off x="2730304" y="0"/>
              <a:ext cx="2730304" cy="1570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Padronização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 rot="10800000">
              <a:off x="0" y="2094200"/>
              <a:ext cx="2730304" cy="2094200"/>
            </a:xfrm>
            <a:prstGeom prst="round1Rect">
              <a:avLst>
                <a:gd fmla="val 16667" name="adj"/>
              </a:avLst>
            </a:prstGeom>
            <a:solidFill>
              <a:srgbClr val="3194B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2"/>
            <p:cNvSpPr txBox="1"/>
            <p:nvPr/>
          </p:nvSpPr>
          <p:spPr>
            <a:xfrm>
              <a:off x="0" y="2617749"/>
              <a:ext cx="2730304" cy="1570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Atualização periódica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5400000">
              <a:off x="3042349" y="1776148"/>
              <a:ext cx="2094200" cy="2730304"/>
            </a:xfrm>
            <a:prstGeom prst="round1Rect">
              <a:avLst>
                <a:gd fmla="val 16667" name="adj"/>
              </a:avLst>
            </a:prstGeom>
            <a:solidFill>
              <a:srgbClr val="3194B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2"/>
            <p:cNvSpPr txBox="1"/>
            <p:nvPr/>
          </p:nvSpPr>
          <p:spPr>
            <a:xfrm>
              <a:off x="2724297" y="2617750"/>
              <a:ext cx="2730304" cy="15706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6225" lIns="206225" spcFirstLastPara="1" rIns="206225" wrap="square" tIns="20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Disponibilidade</a:t>
              </a:r>
              <a:endParaRPr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1911212" y="1570650"/>
              <a:ext cx="1638182" cy="1047100"/>
            </a:xfrm>
            <a:prstGeom prst="roundRect">
              <a:avLst>
                <a:gd fmla="val 16667" name="adj"/>
              </a:avLst>
            </a:prstGeom>
            <a:solidFill>
              <a:srgbClr val="ACC7D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2"/>
            <p:cNvSpPr txBox="1"/>
            <p:nvPr/>
          </p:nvSpPr>
          <p:spPr>
            <a:xfrm>
              <a:off x="1962327" y="1621765"/>
              <a:ext cx="1535952" cy="944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Sistemas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2"/>
          <p:cNvSpPr/>
          <p:nvPr/>
        </p:nvSpPr>
        <p:spPr>
          <a:xfrm>
            <a:off x="6454452" y="3006610"/>
            <a:ext cx="12241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/>
          <p:nvPr/>
        </p:nvSpPr>
        <p:spPr>
          <a:xfrm>
            <a:off x="6454452" y="2212299"/>
            <a:ext cx="12241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6454452" y="3795008"/>
            <a:ext cx="12241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6470999" y="4581128"/>
            <a:ext cx="12241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6470999" y="5373216"/>
            <a:ext cx="1224136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56C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8044710" y="2060848"/>
            <a:ext cx="34503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Diagnósticos/Estudos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8043143" y="2853012"/>
            <a:ext cx="34503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8043143" y="3611487"/>
            <a:ext cx="34503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Monitoramento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2"/>
          <p:cNvSpPr txBox="1"/>
          <p:nvPr/>
        </p:nvSpPr>
        <p:spPr>
          <a:xfrm>
            <a:off x="8043143" y="4417948"/>
            <a:ext cx="34503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Avaliação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2"/>
          <p:cNvSpPr txBox="1"/>
          <p:nvPr/>
        </p:nvSpPr>
        <p:spPr>
          <a:xfrm>
            <a:off x="8033363" y="5213917"/>
            <a:ext cx="34503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Prestação de Contas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 txBox="1"/>
          <p:nvPr/>
        </p:nvSpPr>
        <p:spPr>
          <a:xfrm>
            <a:off x="7246540" y="980728"/>
            <a:ext cx="42371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VIGILÂNCIA SOCIOASSISTENCIAL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F8B"/>
              </a:buClr>
              <a:buSzPts val="2800"/>
              <a:buFont typeface="Calibri"/>
              <a:buNone/>
            </a:pPr>
            <a:r>
              <a:rPr lang="pt-BR">
                <a:solidFill>
                  <a:srgbClr val="266F8B"/>
                </a:solidFill>
              </a:rPr>
              <a:t>Vigilância – Gerenciamento e Consulta a Sistemas</a:t>
            </a:r>
            <a:endParaRPr/>
          </a:p>
        </p:txBody>
      </p:sp>
      <p:pic>
        <p:nvPicPr>
          <p:cNvPr id="291" name="Google Shape;2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288" y="898472"/>
            <a:ext cx="2232248" cy="89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9671" y="3737841"/>
            <a:ext cx="1937670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8046" y="3629451"/>
            <a:ext cx="1901641" cy="78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3"/>
          <p:cNvPicPr preferRelativeResize="0"/>
          <p:nvPr/>
        </p:nvPicPr>
        <p:blipFill rotWithShape="1">
          <a:blip r:embed="rId6">
            <a:alphaModFix/>
          </a:blip>
          <a:srcRect b="37401" l="1571" r="76475" t="43634"/>
          <a:stretch/>
        </p:blipFill>
        <p:spPr>
          <a:xfrm>
            <a:off x="87871" y="1210101"/>
            <a:ext cx="4121467" cy="200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5448" y="4984010"/>
            <a:ext cx="1702158" cy="656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32382" y="5503668"/>
            <a:ext cx="2292254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89412" y="5312283"/>
            <a:ext cx="2291465" cy="82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262695" y="3792162"/>
            <a:ext cx="1708975" cy="84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604139" y="2643915"/>
            <a:ext cx="1985692" cy="77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406780" y="1496448"/>
            <a:ext cx="2571147" cy="71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59697" y="2350843"/>
            <a:ext cx="1742154" cy="72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817024" y="4011688"/>
            <a:ext cx="2858749" cy="143581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3"/>
          <p:cNvSpPr/>
          <p:nvPr/>
        </p:nvSpPr>
        <p:spPr>
          <a:xfrm>
            <a:off x="2998068" y="1345375"/>
            <a:ext cx="5688632" cy="4150578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DCF0F2"/>
          </a:solidFill>
          <a:ln cap="flat" cmpd="sng" w="38100">
            <a:solidFill>
              <a:srgbClr val="B1C5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 quem acessa?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 que?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acessa?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F8B"/>
              </a:buClr>
              <a:buSzPts val="2800"/>
              <a:buFont typeface="Calibri"/>
              <a:buNone/>
            </a:pPr>
            <a:r>
              <a:rPr lang="pt-BR">
                <a:solidFill>
                  <a:srgbClr val="266F8B"/>
                </a:solidFill>
              </a:rPr>
              <a:t>Vigilância – Elaboração de diagnósticos e estudos</a:t>
            </a:r>
            <a:endParaRPr/>
          </a:p>
        </p:txBody>
      </p:sp>
      <p:grpSp>
        <p:nvGrpSpPr>
          <p:cNvPr id="310" name="Google Shape;310;p14"/>
          <p:cNvGrpSpPr/>
          <p:nvPr/>
        </p:nvGrpSpPr>
        <p:grpSpPr>
          <a:xfrm>
            <a:off x="316234" y="1196752"/>
            <a:ext cx="6858298" cy="5826797"/>
            <a:chOff x="326005" y="1844824"/>
            <a:chExt cx="6694267" cy="5122128"/>
          </a:xfrm>
        </p:grpSpPr>
        <p:grpSp>
          <p:nvGrpSpPr>
            <p:cNvPr id="311" name="Google Shape;311;p14"/>
            <p:cNvGrpSpPr/>
            <p:nvPr/>
          </p:nvGrpSpPr>
          <p:grpSpPr>
            <a:xfrm>
              <a:off x="326005" y="1844824"/>
              <a:ext cx="6694267" cy="5122128"/>
              <a:chOff x="326005" y="1844824"/>
              <a:chExt cx="6694267" cy="5122128"/>
            </a:xfrm>
          </p:grpSpPr>
          <p:sp>
            <p:nvSpPr>
              <p:cNvPr id="312" name="Google Shape;312;p14"/>
              <p:cNvSpPr/>
              <p:nvPr/>
            </p:nvSpPr>
            <p:spPr>
              <a:xfrm>
                <a:off x="1403648" y="1844824"/>
                <a:ext cx="5616624" cy="3888432"/>
              </a:xfrm>
              <a:prstGeom prst="rect">
                <a:avLst/>
              </a:prstGeom>
              <a:solidFill>
                <a:srgbClr val="B4CCD3"/>
              </a:solidFill>
              <a:ln cap="flat" cmpd="sng" w="9525">
                <a:solidFill>
                  <a:srgbClr val="7EA8B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4"/>
              <p:cNvSpPr txBox="1"/>
              <p:nvPr/>
            </p:nvSpPr>
            <p:spPr>
              <a:xfrm>
                <a:off x="1427239" y="1916832"/>
                <a:ext cx="10801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TERRITORIO</a:t>
                </a:r>
                <a:endParaRPr b="1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4"/>
              <p:cNvSpPr txBox="1"/>
              <p:nvPr/>
            </p:nvSpPr>
            <p:spPr>
              <a:xfrm>
                <a:off x="5921333" y="5365758"/>
                <a:ext cx="108012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TERRITORIO</a:t>
                </a:r>
                <a:endParaRPr b="1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4"/>
              <p:cNvSpPr txBox="1"/>
              <p:nvPr/>
            </p:nvSpPr>
            <p:spPr>
              <a:xfrm>
                <a:off x="1719391" y="2401143"/>
                <a:ext cx="17281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Dados Quantitativos</a:t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4"/>
              <p:cNvSpPr txBox="1"/>
              <p:nvPr/>
            </p:nvSpPr>
            <p:spPr>
              <a:xfrm>
                <a:off x="5076056" y="2410137"/>
                <a:ext cx="1728192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Dados Qualitativos</a:t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4"/>
              <p:cNvSpPr/>
              <p:nvPr/>
            </p:nvSpPr>
            <p:spPr>
              <a:xfrm rot="1633777">
                <a:off x="574055" y="4900519"/>
                <a:ext cx="2277907" cy="1635944"/>
              </a:xfrm>
              <a:prstGeom prst="ellipse">
                <a:avLst/>
              </a:prstGeom>
              <a:noFill/>
              <a:ln cap="flat" cmpd="sng" w="38100">
                <a:solidFill>
                  <a:srgbClr val="292733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1600">
                    <a:solidFill>
                      <a:srgbClr val="292733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Todos os atores do território são importantes na elaboração do diagnóstico</a:t>
                </a:r>
                <a:endParaRPr b="1" sz="1600">
                  <a:solidFill>
                    <a:srgbClr val="292733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8" name="Google Shape;318;p14"/>
            <p:cNvSpPr txBox="1"/>
            <p:nvPr/>
          </p:nvSpPr>
          <p:spPr>
            <a:xfrm>
              <a:off x="1763688" y="2708920"/>
              <a:ext cx="2376264" cy="2308324"/>
            </a:xfrm>
            <a:prstGeom prst="rect">
              <a:avLst/>
            </a:prstGeom>
            <a:solidFill>
              <a:srgbClr val="CCDDE1"/>
            </a:solidFill>
            <a:ln cap="flat" cmpd="sng" w="12700">
              <a:solidFill>
                <a:srgbClr val="B4CCD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4"/>
            <p:cNvSpPr txBox="1"/>
            <p:nvPr/>
          </p:nvSpPr>
          <p:spPr>
            <a:xfrm>
              <a:off x="4139952" y="2708920"/>
              <a:ext cx="2391129" cy="2308324"/>
            </a:xfrm>
            <a:prstGeom prst="rect">
              <a:avLst/>
            </a:prstGeom>
            <a:solidFill>
              <a:srgbClr val="CCDDE1"/>
            </a:solidFill>
            <a:ln cap="flat" cmpd="sng" w="12700">
              <a:solidFill>
                <a:srgbClr val="B4CCD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4"/>
            <p:cNvSpPr txBox="1"/>
            <p:nvPr/>
          </p:nvSpPr>
          <p:spPr>
            <a:xfrm>
              <a:off x="2915816" y="2924944"/>
              <a:ext cx="2304256" cy="307777"/>
            </a:xfrm>
            <a:prstGeom prst="rect">
              <a:avLst/>
            </a:prstGeom>
            <a:solidFill>
              <a:srgbClr val="E5EE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Incidência de violações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 txBox="1"/>
            <p:nvPr/>
          </p:nvSpPr>
          <p:spPr>
            <a:xfrm>
              <a:off x="2915816" y="3316709"/>
              <a:ext cx="2304256" cy="307777"/>
            </a:xfrm>
            <a:prstGeom prst="rect">
              <a:avLst/>
            </a:prstGeom>
            <a:solidFill>
              <a:srgbClr val="E5EE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Situações de risco social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4"/>
            <p:cNvSpPr txBox="1"/>
            <p:nvPr/>
          </p:nvSpPr>
          <p:spPr>
            <a:xfrm>
              <a:off x="2915816" y="3701210"/>
              <a:ext cx="2304256" cy="307777"/>
            </a:xfrm>
            <a:prstGeom prst="rect">
              <a:avLst/>
            </a:prstGeom>
            <a:solidFill>
              <a:srgbClr val="E5EE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Mapeamento das ofertas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4"/>
            <p:cNvSpPr txBox="1"/>
            <p:nvPr/>
          </p:nvSpPr>
          <p:spPr>
            <a:xfrm>
              <a:off x="2915816" y="4096817"/>
              <a:ext cx="2304256" cy="307777"/>
            </a:xfrm>
            <a:prstGeom prst="rect">
              <a:avLst/>
            </a:prstGeom>
            <a:solidFill>
              <a:srgbClr val="E5EE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Proteções e Desproteções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4"/>
            <p:cNvSpPr txBox="1"/>
            <p:nvPr/>
          </p:nvSpPr>
          <p:spPr>
            <a:xfrm>
              <a:off x="2907024" y="4491197"/>
              <a:ext cx="2304256" cy="307777"/>
            </a:xfrm>
            <a:prstGeom prst="rect">
              <a:avLst/>
            </a:prstGeom>
            <a:solidFill>
              <a:srgbClr val="E5EE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t-BR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Vulnerabilidades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14"/>
          <p:cNvSpPr txBox="1"/>
          <p:nvPr/>
        </p:nvSpPr>
        <p:spPr>
          <a:xfrm>
            <a:off x="7410693" y="4776537"/>
            <a:ext cx="4608512" cy="1384995"/>
          </a:xfrm>
          <a:prstGeom prst="rect">
            <a:avLst/>
          </a:prstGeom>
          <a:gradFill>
            <a:gsLst>
              <a:gs pos="0">
                <a:srgbClr val="5B818B"/>
              </a:gs>
              <a:gs pos="80000">
                <a:srgbClr val="77AAB7"/>
              </a:gs>
              <a:gs pos="100000">
                <a:srgbClr val="77ACB8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Somente é possível intervir qualificadamente em uma realidade se a conhecê-la.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4"/>
          <p:cNvSpPr/>
          <p:nvPr/>
        </p:nvSpPr>
        <p:spPr>
          <a:xfrm>
            <a:off x="7390556" y="1278666"/>
            <a:ext cx="4574164" cy="3371136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BE3EF"/>
              </a:gs>
              <a:gs pos="35000">
                <a:srgbClr val="CFEDF3"/>
              </a:gs>
              <a:gs pos="100000">
                <a:srgbClr val="EAF8FC"/>
              </a:gs>
            </a:gsLst>
            <a:lin ang="16200000" scaled="0"/>
          </a:gradFill>
          <a:ln cap="flat" cmpd="sng" w="9525">
            <a:solidFill>
              <a:srgbClr val="7EA8B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diagnóstico socioterritorial pode ser compreendido como uma análise interpretativa de uma realidade social, contemplando a caracterização, a compreensão, e a explicação de uma determinada situação no contexto daquele território.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F8B"/>
              </a:buClr>
              <a:buSzPts val="2800"/>
              <a:buFont typeface="Calibri"/>
              <a:buNone/>
            </a:pPr>
            <a:r>
              <a:rPr lang="pt-BR">
                <a:solidFill>
                  <a:srgbClr val="266F8B"/>
                </a:solidFill>
              </a:rPr>
              <a:t>Vigilância – Elaboração de diagnósticos e estudos</a:t>
            </a:r>
            <a:endParaRPr/>
          </a:p>
        </p:txBody>
      </p:sp>
      <p:sp>
        <p:nvSpPr>
          <p:cNvPr id="333" name="Google Shape;333;p15"/>
          <p:cNvSpPr/>
          <p:nvPr/>
        </p:nvSpPr>
        <p:spPr>
          <a:xfrm>
            <a:off x="621804" y="1340768"/>
            <a:ext cx="10873208" cy="132802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BE3EF"/>
              </a:gs>
              <a:gs pos="35000">
                <a:srgbClr val="CFEDF3"/>
              </a:gs>
              <a:gs pos="100000">
                <a:srgbClr val="EAF8FC"/>
              </a:gs>
            </a:gsLst>
            <a:lin ang="16200000" scaled="0"/>
          </a:gradFill>
          <a:ln cap="flat" cmpd="sng" w="9525">
            <a:solidFill>
              <a:srgbClr val="7EA8B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diagnóstico situacional é um conjunto de ações para identificar e interpretar a realidade de determinada situação, propiciando condições de gerenciar os processos de trabalho, a gestão de recursos e as rotinas.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9836" y="3163945"/>
            <a:ext cx="4583178" cy="297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4492" y="3163945"/>
            <a:ext cx="4464496" cy="2972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F8B"/>
              </a:buClr>
              <a:buSzPts val="2800"/>
              <a:buFont typeface="Calibri"/>
              <a:buNone/>
            </a:pPr>
            <a:r>
              <a:rPr lang="pt-BR">
                <a:solidFill>
                  <a:srgbClr val="266F8B"/>
                </a:solidFill>
              </a:rPr>
              <a:t>Vigilância – Elaboração de diagnósticos e estudos</a:t>
            </a:r>
            <a:endParaRPr/>
          </a:p>
        </p:txBody>
      </p:sp>
      <p:pic>
        <p:nvPicPr>
          <p:cNvPr id="341" name="Google Shape;341;p16"/>
          <p:cNvPicPr preferRelativeResize="0"/>
          <p:nvPr/>
        </p:nvPicPr>
        <p:blipFill rotWithShape="1">
          <a:blip r:embed="rId3">
            <a:alphaModFix/>
          </a:blip>
          <a:srcRect b="31103" l="71654" r="3149" t="45101"/>
          <a:stretch/>
        </p:blipFill>
        <p:spPr>
          <a:xfrm>
            <a:off x="405780" y="1628800"/>
            <a:ext cx="7454946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6"/>
          <p:cNvSpPr txBox="1"/>
          <p:nvPr/>
        </p:nvSpPr>
        <p:spPr>
          <a:xfrm>
            <a:off x="8182644" y="1655895"/>
            <a:ext cx="3384376" cy="1200329"/>
          </a:xfrm>
          <a:prstGeom prst="rect">
            <a:avLst/>
          </a:prstGeom>
          <a:solidFill>
            <a:srgbClr val="DCF0F2"/>
          </a:solidFill>
          <a:ln cap="flat" cmpd="sng" w="25400">
            <a:solidFill>
              <a:srgbClr val="B1C5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Dados: fontes diferentes, públicos diferentes, unidades distintas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 txBox="1"/>
          <p:nvPr/>
        </p:nvSpPr>
        <p:spPr>
          <a:xfrm>
            <a:off x="8196035" y="3212976"/>
            <a:ext cx="3384376" cy="1200329"/>
          </a:xfrm>
          <a:prstGeom prst="rect">
            <a:avLst/>
          </a:prstGeom>
          <a:solidFill>
            <a:srgbClr val="DCF0F2"/>
          </a:solidFill>
          <a:ln cap="flat" cmpd="sng" w="25400">
            <a:solidFill>
              <a:srgbClr val="B1C5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Informação: classificação, análise, processamento, valor agregado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 txBox="1"/>
          <p:nvPr/>
        </p:nvSpPr>
        <p:spPr>
          <a:xfrm>
            <a:off x="8196025" y="4757925"/>
            <a:ext cx="3638100" cy="1200600"/>
          </a:xfrm>
          <a:prstGeom prst="rect">
            <a:avLst/>
          </a:prstGeom>
          <a:solidFill>
            <a:srgbClr val="DCF0F2"/>
          </a:solidFill>
          <a:ln cap="flat" cmpd="sng" w="25400">
            <a:solidFill>
              <a:srgbClr val="B1C5D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Informação: compreensão e aplicação da informação nas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7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F8B"/>
              </a:buClr>
              <a:buSzPts val="2800"/>
              <a:buFont typeface="Calibri"/>
              <a:buNone/>
            </a:pPr>
            <a:r>
              <a:rPr lang="pt-BR">
                <a:solidFill>
                  <a:srgbClr val="266F8B"/>
                </a:solidFill>
              </a:rPr>
              <a:t>Vigilância – Planejamento e Busca Ativa</a:t>
            </a:r>
            <a:endParaRPr/>
          </a:p>
        </p:txBody>
      </p:sp>
      <p:pic>
        <p:nvPicPr>
          <p:cNvPr id="350" name="Google Shape;3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444" y="1916832"/>
            <a:ext cx="5442973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7"/>
          <p:cNvSpPr txBox="1"/>
          <p:nvPr/>
        </p:nvSpPr>
        <p:spPr>
          <a:xfrm>
            <a:off x="333772" y="1628800"/>
            <a:ext cx="583264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Determinar a agenda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e envolver os diferentes atores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Alinhar expectativas e objetivos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Pensar alternativas e possibilidades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Organizar as atividades as serem desenvolvidas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Mensurar metas e resultados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Estabelecer unidades de monitoramento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 txBox="1"/>
          <p:nvPr/>
        </p:nvSpPr>
        <p:spPr>
          <a:xfrm>
            <a:off x="2998068" y="1916832"/>
            <a:ext cx="5616624" cy="3785652"/>
          </a:xfrm>
          <a:prstGeom prst="rect">
            <a:avLst/>
          </a:prstGeom>
          <a:solidFill>
            <a:srgbClr val="DCF0F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 seja, definir pra onde queremos ir, o que queremos fazer, que impacto pretendemos gerar, como chegar no público alvo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6F8B"/>
              </a:buClr>
              <a:buSzPts val="2800"/>
              <a:buFont typeface="Calibri"/>
              <a:buNone/>
            </a:pPr>
            <a:r>
              <a:rPr lang="pt-BR">
                <a:solidFill>
                  <a:srgbClr val="266F8B"/>
                </a:solidFill>
              </a:rPr>
              <a:t>Vigilância – Monitoramento e Avaliação</a:t>
            </a:r>
            <a:endParaRPr/>
          </a:p>
        </p:txBody>
      </p:sp>
      <p:pic>
        <p:nvPicPr>
          <p:cNvPr id="358" name="Google Shape;35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4213" y="1916832"/>
            <a:ext cx="2999699" cy="330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8"/>
          <p:cNvSpPr txBox="1"/>
          <p:nvPr/>
        </p:nvSpPr>
        <p:spPr>
          <a:xfrm>
            <a:off x="981845" y="1052737"/>
            <a:ext cx="3238238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Insumos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é necessário para execução das ações?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Foi ofertado o serviço?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insumos foram suficientes?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Foram adequados?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 disponibilidade?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Foram adequados à oferta do serviço?</a:t>
            </a:r>
            <a:endParaRPr/>
          </a:p>
        </p:txBody>
      </p:sp>
      <p:sp>
        <p:nvSpPr>
          <p:cNvPr id="360" name="Google Shape;360;p18"/>
          <p:cNvSpPr txBox="1"/>
          <p:nvPr/>
        </p:nvSpPr>
        <p:spPr>
          <a:xfrm>
            <a:off x="981845" y="3068960"/>
            <a:ext cx="331236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Produtos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Foi ofertado o serviço?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os resultados e produtos gerados?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Foram mensurados?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 coletou as informações?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produtos foram gerados conforme planejado?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o impacto no serviço e na demanda da família/usuário?</a:t>
            </a:r>
            <a:endParaRPr/>
          </a:p>
        </p:txBody>
      </p:sp>
      <p:sp>
        <p:nvSpPr>
          <p:cNvPr id="361" name="Google Shape;361;p18"/>
          <p:cNvSpPr txBox="1"/>
          <p:nvPr/>
        </p:nvSpPr>
        <p:spPr>
          <a:xfrm>
            <a:off x="7534572" y="1191072"/>
            <a:ext cx="2304256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Atividades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atividades propostas?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Foram todas desenvolvidas como planejado?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insumos foram suficientes?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ações foram suficientes para atingir o objetivo do serviço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 desenvolveu? O fez de forma adequada?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resultados foram os esperados?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melhorar?</a:t>
            </a:r>
            <a:endParaRPr/>
          </a:p>
        </p:txBody>
      </p:sp>
      <p:sp>
        <p:nvSpPr>
          <p:cNvPr id="362" name="Google Shape;362;p18"/>
          <p:cNvSpPr txBox="1"/>
          <p:nvPr/>
        </p:nvSpPr>
        <p:spPr>
          <a:xfrm>
            <a:off x="7403774" y="2594145"/>
            <a:ext cx="2520280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resultados e produtos gerados geraram impacto positivo nas famílias e usuários?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os impactos foram mensurados?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informações foram coletadas junto aos usuários?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foi o impacto no serviço e na demanda da família/usuário?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usuários superaram a situação de vulnerabilidade acometida?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9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t-BR"/>
              <a:t>Implementação da Vigilância</a:t>
            </a:r>
            <a:endParaRPr/>
          </a:p>
        </p:txBody>
      </p:sp>
      <p:sp>
        <p:nvSpPr>
          <p:cNvPr id="369" name="Google Shape;369;p19"/>
          <p:cNvSpPr txBox="1"/>
          <p:nvPr/>
        </p:nvSpPr>
        <p:spPr>
          <a:xfrm>
            <a:off x="609441" y="980729"/>
            <a:ext cx="10969943" cy="514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457120" lvl="0" marL="4571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Decisão da Gestão na implementação da Vigilância</a:t>
            </a:r>
            <a:endParaRPr/>
          </a:p>
          <a:p>
            <a:pPr indent="-457120" lvl="0" marL="457120" marR="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 de uma referência técnica – contratação de um profissional</a:t>
            </a:r>
            <a:endParaRPr/>
          </a:p>
          <a:p>
            <a:pPr indent="-457120" lvl="0" marL="457120" marR="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Alinhamento conceitual – capacitação da referência técnica e dos demais atores da gestão</a:t>
            </a:r>
            <a:endParaRPr/>
          </a:p>
          <a:p>
            <a:pPr indent="-457120" lvl="0" marL="457120" marR="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Diagnóstico situacional</a:t>
            </a:r>
            <a:endParaRPr/>
          </a:p>
          <a:p>
            <a:pPr indent="-457120" lvl="0" marL="457120" marR="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</a:t>
            </a:r>
            <a:endParaRPr/>
          </a:p>
          <a:p>
            <a:pPr indent="-380933" lvl="1" marL="990427" marR="0" rtl="0" algn="l">
              <a:spcBef>
                <a:spcPts val="44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⮚"/>
            </a:pPr>
            <a:r>
              <a:rPr b="0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Curto Prazo</a:t>
            </a:r>
            <a:endParaRPr/>
          </a:p>
          <a:p>
            <a:pPr indent="-380933" lvl="1" marL="990427" marR="0" rtl="0" algn="l">
              <a:spcBef>
                <a:spcPts val="44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⮚"/>
            </a:pPr>
            <a:r>
              <a:rPr b="0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Médio Prazo</a:t>
            </a:r>
            <a:endParaRPr/>
          </a:p>
          <a:p>
            <a:pPr indent="-380933" lvl="1" marL="990427" marR="0" rtl="0" algn="l">
              <a:spcBef>
                <a:spcPts val="448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⮚"/>
            </a:pPr>
            <a:r>
              <a:rPr b="0" i="0" lang="pt-B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Longo Prazo</a:t>
            </a:r>
            <a:endParaRPr/>
          </a:p>
          <a:p>
            <a:pPr indent="-457120" lvl="0" marL="457120" marR="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Elaboração de calendário do SUAS (prazos, reuniões, trabalhos)</a:t>
            </a:r>
            <a:endParaRPr/>
          </a:p>
          <a:p>
            <a:pPr indent="-457120" lvl="0" marL="457120" marR="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Criação de fluxos, processos e instrumentos</a:t>
            </a:r>
            <a:endParaRPr/>
          </a:p>
          <a:p>
            <a:pPr indent="-457120" lvl="0" marL="457120" marR="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Definição de produtos a serem entregues e avaliações dos serviços e da gestão anualmente</a:t>
            </a:r>
            <a:endParaRPr/>
          </a:p>
          <a:p>
            <a:pPr indent="-297100" lvl="0" marL="457120" marR="0" rtl="0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8693" lvl="1" marL="990427" marR="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pt-BR" sz="3600"/>
              <a:t>VIGILÂNCIA SOCIOASSISTENCIAL</a:t>
            </a:r>
            <a:endParaRPr/>
          </a:p>
        </p:txBody>
      </p:sp>
      <p:sp>
        <p:nvSpPr>
          <p:cNvPr id="113" name="Google Shape;113;p2"/>
          <p:cNvSpPr txBox="1"/>
          <p:nvPr/>
        </p:nvSpPr>
        <p:spPr>
          <a:xfrm>
            <a:off x="609441" y="980729"/>
            <a:ext cx="10969943" cy="514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320" lvl="0" marL="4571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120" lvl="0" marL="45712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que é Vigilância Socioassistencial?</a:t>
            </a:r>
            <a:endParaRPr/>
          </a:p>
          <a:p>
            <a:pPr indent="-457120" lvl="0" marL="45712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que serve, qual a sua função?</a:t>
            </a:r>
            <a:endParaRPr/>
          </a:p>
          <a:p>
            <a:pPr indent="-457120" lvl="0" marL="45712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são as atividades da vigilância?</a:t>
            </a:r>
            <a:endParaRPr/>
          </a:p>
          <a:p>
            <a:pPr indent="-457120" lvl="0" marL="45712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organizar suas atividades?</a:t>
            </a:r>
            <a:endParaRPr/>
          </a:p>
          <a:p>
            <a:pPr indent="-457120" lvl="0" marL="45712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 realiza suas atividades?</a:t>
            </a:r>
            <a:endParaRPr/>
          </a:p>
          <a:p>
            <a:pPr indent="-457120" lvl="0" marL="45712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 necessário ter uma equipe?</a:t>
            </a:r>
            <a:endParaRPr/>
          </a:p>
          <a:p>
            <a:pPr indent="-457120" lvl="0" marL="45712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a formação dos profissional que a executam?</a:t>
            </a:r>
            <a:endParaRPr/>
          </a:p>
          <a:p>
            <a:pPr indent="-457120" lvl="0" marL="45712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implementar?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0"/>
          <p:cNvPicPr preferRelativeResize="0"/>
          <p:nvPr/>
        </p:nvPicPr>
        <p:blipFill rotWithShape="1">
          <a:blip r:embed="rId3">
            <a:alphaModFix/>
          </a:blip>
          <a:srcRect b="24676" l="787" r="41734" t="18897"/>
          <a:stretch/>
        </p:blipFill>
        <p:spPr>
          <a:xfrm>
            <a:off x="1413892" y="1124744"/>
            <a:ext cx="9073008" cy="501005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0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t-BR"/>
              <a:t>Apresentação de Experiência - Januária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t-BR"/>
              <a:t>Materiais de Consulta</a:t>
            </a:r>
            <a:endParaRPr/>
          </a:p>
        </p:txBody>
      </p:sp>
      <p:sp>
        <p:nvSpPr>
          <p:cNvPr id="381" name="Google Shape;381;p21"/>
          <p:cNvSpPr txBox="1"/>
          <p:nvPr/>
        </p:nvSpPr>
        <p:spPr>
          <a:xfrm>
            <a:off x="549796" y="1484784"/>
            <a:ext cx="10969943" cy="4392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457120" lvl="0" marL="45712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Caderno de Orientações Técnicas da Vigilância Socioassistencial – Governo Federal</a:t>
            </a:r>
            <a:endParaRPr/>
          </a:p>
          <a:p>
            <a:pPr indent="0" lvl="0" marL="114300" marR="0" rtl="0" algn="l"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http://www.mds.gov.br/webarquivos/publicacao/assistencia_social/Cadernos/Orientacoes_Vigilancia.pdf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1390" lvl="0" marL="457120" marR="0" rtl="0" algn="l"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120" lvl="0" marL="457120" marR="0" rtl="0" algn="l"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Caderno de Orientações: sentidos e caminhos da Vigilância Socioassistencial em Minas Gerais – SEDESE MG</a:t>
            </a:r>
            <a:endParaRPr/>
          </a:p>
          <a:p>
            <a:pPr indent="0" lvl="0" marL="114300" marR="0" rtl="0" algn="l"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http://blog.social.mg.gov.br/wp-content/uploads/2021/01/caderno_orientacoes_vigilancia.pdf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1390" lvl="0" marL="457120" marR="0" rtl="0" algn="l"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120" lvl="0" marL="457120" marR="0" rtl="0" algn="l"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Caderno 3 – Capacita SUAS: Vigilância Socioassistencial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https://www.mds.gov.br/webarquivos/publicacao/assistencia_social/Cadernos/CapacitaSUAS_Caderno_3.pdf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1390" lvl="0" marL="457120" marR="0" rtl="0" algn="l"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120" lvl="0" marL="457120" marR="0" rtl="0" algn="l"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Apresentação X Encontro Nacional da Vigilância Socioassistencial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marR="0" rtl="0" algn="l">
              <a:spcBef>
                <a:spcPts val="39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http://aplicacoes.mds.gov.br/sagi/dicivip_datain/ckfinder/userfiles/files/Vigil%C3%A2ncia%20Socioassistencial/XENVS_Mesa2.pdf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 txBox="1"/>
          <p:nvPr>
            <p:ph type="ctrTitle"/>
          </p:nvPr>
        </p:nvSpPr>
        <p:spPr>
          <a:xfrm>
            <a:off x="1413892" y="1988840"/>
            <a:ext cx="10357803" cy="22284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675">
            <a:spAutoFit/>
          </a:bodyPr>
          <a:lstStyle/>
          <a:p>
            <a:pPr indent="0" lvl="0" marL="12696" rtl="0" algn="r">
              <a:spcBef>
                <a:spcPts val="0"/>
              </a:spcBef>
              <a:spcAft>
                <a:spcPts val="0"/>
              </a:spcAft>
              <a:buClr>
                <a:srgbClr val="306856"/>
              </a:buClr>
              <a:buSzPts val="4799"/>
              <a:buFont typeface="Calibri"/>
              <a:buNone/>
            </a:pPr>
            <a:r>
              <a:rPr lang="pt-BR" sz="4799">
                <a:solidFill>
                  <a:srgbClr val="306856"/>
                </a:solidFill>
              </a:rPr>
              <a:t>Organização da Gestão e do Trabalho:</a:t>
            </a:r>
            <a:br>
              <a:rPr lang="pt-BR" sz="4799">
                <a:solidFill>
                  <a:srgbClr val="306856"/>
                </a:solidFill>
              </a:rPr>
            </a:br>
            <a:br>
              <a:rPr lang="pt-BR" sz="4799">
                <a:solidFill>
                  <a:srgbClr val="306856"/>
                </a:solidFill>
              </a:rPr>
            </a:br>
            <a:r>
              <a:rPr lang="pt-BR" sz="4799">
                <a:solidFill>
                  <a:srgbClr val="1C6294"/>
                </a:solidFill>
              </a:rPr>
              <a:t>Fazendo vigilância.....</a:t>
            </a:r>
            <a:endParaRPr sz="4799">
              <a:solidFill>
                <a:srgbClr val="1C6294"/>
              </a:solidFill>
            </a:endParaRPr>
          </a:p>
        </p:txBody>
      </p:sp>
      <p:pic>
        <p:nvPicPr>
          <p:cNvPr id="387" name="Google Shape;38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0248" y="893"/>
            <a:ext cx="4875529" cy="2203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9155" y="5101916"/>
            <a:ext cx="1218883" cy="1218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"/>
          <p:cNvSpPr txBox="1"/>
          <p:nvPr>
            <p:ph type="title"/>
          </p:nvPr>
        </p:nvSpPr>
        <p:spPr>
          <a:xfrm>
            <a:off x="405674" y="255814"/>
            <a:ext cx="10942366" cy="442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12696" rtl="0" algn="l">
              <a:spcBef>
                <a:spcPts val="0"/>
              </a:spcBef>
              <a:spcAft>
                <a:spcPts val="0"/>
              </a:spcAft>
              <a:buClr>
                <a:srgbClr val="276E8A"/>
              </a:buClr>
              <a:buSzPts val="2799"/>
              <a:buFont typeface="Calibri"/>
              <a:buNone/>
            </a:pPr>
            <a:r>
              <a:rPr lang="pt-BR" sz="2799">
                <a:solidFill>
                  <a:srgbClr val="276E8A"/>
                </a:solidFill>
                <a:latin typeface="Calibri"/>
                <a:ea typeface="Calibri"/>
                <a:cs typeface="Calibri"/>
                <a:sym typeface="Calibri"/>
              </a:rPr>
              <a:t>Como fazer vigilância?</a:t>
            </a:r>
            <a:endParaRPr/>
          </a:p>
        </p:txBody>
      </p:sp>
      <p:sp>
        <p:nvSpPr>
          <p:cNvPr id="394" name="Google Shape;394;p23"/>
          <p:cNvSpPr txBox="1"/>
          <p:nvPr/>
        </p:nvSpPr>
        <p:spPr>
          <a:xfrm>
            <a:off x="7269490" y="1356138"/>
            <a:ext cx="4445747" cy="4520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69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questões	que	auxiliarão	no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3"/>
          <p:cNvSpPr txBox="1"/>
          <p:nvPr/>
        </p:nvSpPr>
        <p:spPr>
          <a:xfrm>
            <a:off x="500756" y="1356138"/>
            <a:ext cx="6545779" cy="883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-457063" lvl="0" marL="469759" marR="5078" rtl="0" algn="l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	seguir	serão	apresentadas	algumas processo de implementação da vigilância.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3"/>
          <p:cNvSpPr txBox="1"/>
          <p:nvPr/>
        </p:nvSpPr>
        <p:spPr>
          <a:xfrm>
            <a:off x="500756" y="2674308"/>
            <a:ext cx="11216258" cy="335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600">
            <a:spAutoFit/>
          </a:bodyPr>
          <a:lstStyle/>
          <a:p>
            <a:pPr indent="-457063" lvl="0" marL="469759" marR="5078" rtl="0" algn="just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Espera-se que tais questões induzam a reflexão dos processos e induzam ao monitoramento, avaliação e planejamento, a partir da elaboração de diagnósticos situacionais e da sistematização dos dados.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5713" rtl="0" algn="just">
              <a:lnSpc>
                <a:spcPct val="101099"/>
              </a:lnSpc>
              <a:spcBef>
                <a:spcPts val="2509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 respostas  devem  ser  construídas  conjuntamente,  registradas, organizadas  e  debatidas,  produzindo  um  diagnóstico  situacional  da gestão.  Responder  tais  questões  conduzirão  automaticamente  a operacionalização da vigilância socioassistencial.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"/>
          <p:cNvSpPr txBox="1"/>
          <p:nvPr/>
        </p:nvSpPr>
        <p:spPr>
          <a:xfrm>
            <a:off x="379783" y="309118"/>
            <a:ext cx="11216258" cy="623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4122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99">
                <a:solidFill>
                  <a:srgbClr val="276E8A"/>
                </a:solidFill>
                <a:latin typeface="Calibri"/>
                <a:ea typeface="Calibri"/>
                <a:cs typeface="Calibri"/>
                <a:sym typeface="Calibri"/>
              </a:rPr>
              <a:t>Dados sobre famílias e indivíduos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730"/>
              </a:spcBef>
              <a:spcAft>
                <a:spcPts val="0"/>
              </a:spcAft>
              <a:buNone/>
            </a:pPr>
            <a:r>
              <a:t/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8253" rtl="0" algn="just">
              <a:lnSpc>
                <a:spcPct val="1010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gestão acompanha o total de famílias e pessoas no cadastro único mês a mês? (se aumenta, se diminui)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10792" rtl="0" algn="just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gestão  possui  análise  do  perfil  das  famílias  indivíduos?  (quantos pertencem a GPTE’s, por sexo, raça/cor, faixa de renda, situação de rua, etc.)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6348" rtl="0" algn="just">
              <a:lnSpc>
                <a:spcPct val="101099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 as famílias com perfil para o PBF (família em situação de pobreza - renda per capita até R$218,00) são beneficiárias do programa e estão recebendo o benefício?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6983" rtl="0" algn="just">
              <a:lnSpc>
                <a:spcPct val="100699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 as famílias em acompanhamento no PAIF estão cadastradas no CadÚnico?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5078" rtl="0" algn="just">
              <a:lnSpc>
                <a:spcPct val="1008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 público  prioritário  do  SCFV  pertence  a  família  que  está  em acompanhamento no PAIF e no CadUnico?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5"/>
          <p:cNvSpPr txBox="1"/>
          <p:nvPr>
            <p:ph type="title"/>
          </p:nvPr>
        </p:nvSpPr>
        <p:spPr>
          <a:xfrm>
            <a:off x="405674" y="255814"/>
            <a:ext cx="10942366" cy="442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12696" rtl="0" algn="l">
              <a:spcBef>
                <a:spcPts val="0"/>
              </a:spcBef>
              <a:spcAft>
                <a:spcPts val="0"/>
              </a:spcAft>
              <a:buClr>
                <a:srgbClr val="276E8A"/>
              </a:buClr>
              <a:buSzPts val="2799"/>
              <a:buFont typeface="Calibri"/>
              <a:buNone/>
            </a:pPr>
            <a:r>
              <a:rPr lang="pt-BR" sz="2799">
                <a:solidFill>
                  <a:srgbClr val="276E8A"/>
                </a:solidFill>
                <a:latin typeface="Calibri"/>
                <a:ea typeface="Calibri"/>
                <a:cs typeface="Calibri"/>
                <a:sym typeface="Calibri"/>
              </a:rPr>
              <a:t>Oferta de Serviços</a:t>
            </a:r>
            <a:endParaRPr/>
          </a:p>
        </p:txBody>
      </p:sp>
      <p:sp>
        <p:nvSpPr>
          <p:cNvPr id="407" name="Google Shape;407;p25"/>
          <p:cNvSpPr txBox="1"/>
          <p:nvPr/>
        </p:nvSpPr>
        <p:spPr>
          <a:xfrm>
            <a:off x="405674" y="908720"/>
            <a:ext cx="11224511" cy="57532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56427" lvl="0" marL="46912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gestão possui o levantamento de famílias/indivíduos em cada serviço?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 ao longo dos meses o aumento/diminuição?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6348" rtl="0" algn="l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Possui	registro	das	atividades	desenvolvidas	e	dos	resultados	das	ações, participantes, produtos gerados?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 o PAF – Plano de Acompanhamento Familiar?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Registra o total de famílias desligadas dos serviços? Monitora as famílias?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6348" rtl="0" algn="l">
              <a:lnSpc>
                <a:spcPct val="100699"/>
              </a:lnSpc>
              <a:spcBef>
                <a:spcPts val="125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	e	faz	busca	ativa	das	famílias/indivíduos que	não	participam	das atividades dos serviços?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5078" rtl="0" algn="l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Possui agenda permanente com as equipes técnicas para avaliação dos dados e dos serviços? E para capacitações e atualizações?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Possui reunião com outros atores da rede socioassistencial?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Possui fluxo de atendimento? </a:t>
            </a:r>
            <a:endParaRPr/>
          </a:p>
          <a:p>
            <a:pPr indent="-456427" lvl="0" marL="469123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 preenche sistemas e relatórios? De onde vem os dados? 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6"/>
          <p:cNvSpPr txBox="1"/>
          <p:nvPr>
            <p:ph type="title"/>
          </p:nvPr>
        </p:nvSpPr>
        <p:spPr>
          <a:xfrm>
            <a:off x="405674" y="255814"/>
            <a:ext cx="10942366" cy="442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12696" rtl="0" algn="l">
              <a:spcBef>
                <a:spcPts val="0"/>
              </a:spcBef>
              <a:spcAft>
                <a:spcPts val="0"/>
              </a:spcAft>
              <a:buClr>
                <a:srgbClr val="276E8A"/>
              </a:buClr>
              <a:buSzPts val="2799"/>
              <a:buFont typeface="Calibri"/>
              <a:buNone/>
            </a:pPr>
            <a:r>
              <a:rPr lang="pt-BR" sz="2799">
                <a:solidFill>
                  <a:srgbClr val="276E8A"/>
                </a:solidFill>
                <a:latin typeface="Calibri"/>
                <a:ea typeface="Calibri"/>
                <a:cs typeface="Calibri"/>
                <a:sym typeface="Calibri"/>
              </a:rPr>
              <a:t>Oferta de benefícios</a:t>
            </a:r>
            <a:endParaRPr/>
          </a:p>
        </p:txBody>
      </p:sp>
      <p:sp>
        <p:nvSpPr>
          <p:cNvPr id="413" name="Google Shape;413;p26"/>
          <p:cNvSpPr txBox="1"/>
          <p:nvPr>
            <p:ph idx="1" type="body"/>
          </p:nvPr>
        </p:nvSpPr>
        <p:spPr>
          <a:xfrm>
            <a:off x="609282" y="981367"/>
            <a:ext cx="11245770" cy="5733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456427" lvl="0" marL="46912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/>
              <a:t>A gestão possui o levantamento de famílias/indivíduos beneficiários?</a:t>
            </a:r>
            <a:endParaRPr/>
          </a:p>
          <a:p>
            <a:pPr indent="-457063" lvl="0" marL="469759" marR="7618" rtl="0" algn="l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/>
              <a:t>Possui	levantamento	de	quantos	e	quais	benefícios	são	ofertados por mês?</a:t>
            </a:r>
            <a:endParaRPr sz="2800"/>
          </a:p>
          <a:p>
            <a:pPr indent="-457063" lvl="0" marL="469759" marR="7618" rtl="0" algn="l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/>
              <a:t>Possui registro e acompanha família beneficiários do PBF?</a:t>
            </a:r>
            <a:endParaRPr sz="2800"/>
          </a:p>
          <a:p>
            <a:pPr indent="-456427" lvl="0" marL="469123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/>
              <a:t>A gestão monitora e avalia o total de benefícios concedidos?</a:t>
            </a:r>
            <a:endParaRPr/>
          </a:p>
          <a:p>
            <a:pPr indent="-457063" lvl="0" marL="469759" marR="10157" rtl="0" algn="l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/>
              <a:t>O município possui Lei de Benefícios Eventuais atualizada? São ofertados apenas os benefícios previstos na Lei de Benefício Eventual vigente?</a:t>
            </a:r>
            <a:endParaRPr/>
          </a:p>
          <a:p>
            <a:pPr indent="-456427" lvl="0" marL="469123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/>
              <a:t>A gestão possui registro do total de beneficiários do BPC?</a:t>
            </a:r>
            <a:endParaRPr/>
          </a:p>
          <a:p>
            <a:pPr indent="-457063" lvl="0" marL="469759" marR="5078" rtl="0" algn="l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/>
              <a:t>Todos beneficiários do BPC estão cadastrados e com cadastro atualizado no CadÚnico?</a:t>
            </a:r>
            <a:endParaRPr/>
          </a:p>
          <a:p>
            <a:pPr indent="-456427" lvl="0" marL="469123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pt-BR" sz="2800"/>
              <a:t>O município tem programa de oferta própria de benefícios? Ou outros programas que assistem as famílias em vulnerabilidade? Com se dá o acesso, os encaminhamentos e a avaliação de quem recebe?</a:t>
            </a:r>
            <a:endParaRPr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7"/>
          <p:cNvSpPr txBox="1"/>
          <p:nvPr>
            <p:ph type="title"/>
          </p:nvPr>
        </p:nvSpPr>
        <p:spPr>
          <a:xfrm>
            <a:off x="405674" y="255814"/>
            <a:ext cx="10942366" cy="442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12696" rtl="0" algn="l">
              <a:spcBef>
                <a:spcPts val="0"/>
              </a:spcBef>
              <a:spcAft>
                <a:spcPts val="0"/>
              </a:spcAft>
              <a:buClr>
                <a:srgbClr val="276E8A"/>
              </a:buClr>
              <a:buSzPts val="2799"/>
              <a:buFont typeface="Calibri"/>
              <a:buNone/>
            </a:pPr>
            <a:r>
              <a:rPr lang="pt-BR" sz="2799">
                <a:solidFill>
                  <a:srgbClr val="276E8A"/>
                </a:solidFill>
                <a:latin typeface="Calibri"/>
                <a:ea typeface="Calibri"/>
                <a:cs typeface="Calibri"/>
                <a:sym typeface="Calibri"/>
              </a:rPr>
              <a:t>Gestão Orçamentária e Financeira</a:t>
            </a:r>
            <a:endParaRPr/>
          </a:p>
        </p:txBody>
      </p:sp>
      <p:sp>
        <p:nvSpPr>
          <p:cNvPr id="419" name="Google Shape;419;p27"/>
          <p:cNvSpPr txBox="1"/>
          <p:nvPr/>
        </p:nvSpPr>
        <p:spPr>
          <a:xfrm>
            <a:off x="405674" y="1124744"/>
            <a:ext cx="11215624" cy="49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675">
            <a:spAutoFit/>
          </a:bodyPr>
          <a:lstStyle/>
          <a:p>
            <a:pPr indent="-456427" lvl="0" marL="46912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gestão possui registro e controle do orçamento da Assistência Social na LOA?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gestão participou/participa da elaboração da LOA?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Monitora o recebimento das parcelas do cofinanciamento estadual e federal?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Possui o controle e registro das contas correntes com recursos do SUAS e monitora 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69759" marR="0" rtl="0" algn="l">
              <a:spcBef>
                <a:spcPts val="4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 os saldos existentes?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Gestor é ordenador de despesa? Possui planilha de acompanhamento dos empenhos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69759" marR="0" rtl="0" algn="l">
              <a:spcBef>
                <a:spcPts val="4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quais os tipos de despesa executadas (itens adquiridos, serviços prestados)?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8887" rtl="0" algn="just">
              <a:lnSpc>
                <a:spcPct val="101099"/>
              </a:lnSpc>
              <a:spcBef>
                <a:spcPts val="8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 gestão  possui  a  relação  de  todos  os  profissionais  que  atuam  nas  unidades socioassistenciais? Possui o controle do custo de manutenção desses profissionais, por mês?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5078" rtl="0" algn="just">
              <a:lnSpc>
                <a:spcPct val="100800"/>
              </a:lnSpc>
              <a:spcBef>
                <a:spcPts val="11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Possui  controle  dos  custos  de  manutenção  dos  equipamentos  (CRAS,  CREAS,  etc): aluguel, contas de agua e luz, despesas com materiais, etc.?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just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gestão possui levantamento do custo mensal com cada serviços?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8"/>
          <p:cNvSpPr txBox="1"/>
          <p:nvPr/>
        </p:nvSpPr>
        <p:spPr>
          <a:xfrm>
            <a:off x="379783" y="309118"/>
            <a:ext cx="11221972" cy="6004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4122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799">
                <a:solidFill>
                  <a:srgbClr val="276E8A"/>
                </a:solidFill>
                <a:latin typeface="Calibri"/>
                <a:ea typeface="Calibri"/>
                <a:cs typeface="Calibri"/>
                <a:sym typeface="Calibri"/>
              </a:rPr>
              <a:t>Indicadores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15235" rtl="0" algn="l">
              <a:lnSpc>
                <a:spcPct val="101099"/>
              </a:lnSpc>
              <a:spcBef>
                <a:spcPts val="2299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	gestão	utiliza	algum	indicador	para	monitorar	e	avaliar	a	oferta	dos serviços?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indicadores são utilizados?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a periodicidade de coleta e atualização dos indicadores?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15235" rtl="0" algn="l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	dados	são	compartilhados	com	as	equipes	e	são	feitas	avaliações sobre os valores apurados?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indicadores são utilizados no planejamento e na busca ativa?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6427" lvl="0" marL="469123" marR="0" rtl="0" algn="l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São estabelecidas metas para cada indicador? Com as equipes e gestão?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13331" rtl="0" algn="l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	município	elabora	algum	indicador	ou	possui	pesquisa	própria	com coleta de informações?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5078" rtl="0" algn="l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>
                <a:schemeClr val="dk1"/>
              </a:buClr>
              <a:buSzPts val="2799"/>
              <a:buFont typeface="Noto Sans Symbols"/>
              <a:buChar char="✔"/>
            </a:pPr>
            <a:r>
              <a:rPr lang="pt-BR" sz="2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Quem processa os dados e produz a análise no município? Sempre a mesma equipe/profissional?</a:t>
            </a:r>
            <a:endParaRPr sz="27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9"/>
          <p:cNvSpPr txBox="1"/>
          <p:nvPr/>
        </p:nvSpPr>
        <p:spPr>
          <a:xfrm>
            <a:off x="379783" y="309118"/>
            <a:ext cx="11221972" cy="6164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24122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276E8A"/>
                </a:solidFill>
                <a:latin typeface="Calibri"/>
                <a:ea typeface="Calibri"/>
                <a:cs typeface="Calibri"/>
                <a:sym typeface="Calibri"/>
              </a:rPr>
              <a:t>Aproximação SUAS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063" lvl="0" marL="469759" marR="15235" rtl="0" algn="l">
              <a:lnSpc>
                <a:spcPct val="101099"/>
              </a:lnSpc>
              <a:spcBef>
                <a:spcPts val="22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selecionar as famílias que serão acompanhadas pelos programas?</a:t>
            </a:r>
            <a:endParaRPr/>
          </a:p>
          <a:p>
            <a:pPr indent="-457063" lvl="0" marL="469759" marR="15235" rtl="0" algn="l">
              <a:lnSpc>
                <a:spcPct val="101099"/>
              </a:lnSpc>
              <a:spcBef>
                <a:spcPts val="22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atividades desenvolver?</a:t>
            </a:r>
            <a:endParaRPr/>
          </a:p>
          <a:p>
            <a:pPr indent="-457063" lvl="0" marL="469759" marR="15235" rtl="0" algn="l">
              <a:lnSpc>
                <a:spcPct val="101099"/>
              </a:lnSpc>
              <a:spcBef>
                <a:spcPts val="22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Quais projetos compõem o Programa e como fazer a articulação e o encaminhamento? Foi estabelecido fluxo?</a:t>
            </a:r>
            <a:endParaRPr/>
          </a:p>
          <a:p>
            <a:pPr indent="-457063" lvl="0" marL="469759" marR="15235" rtl="0" algn="l">
              <a:lnSpc>
                <a:spcPct val="101099"/>
              </a:lnSpc>
              <a:spcBef>
                <a:spcPts val="22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que vai ser utilizado o recurso? Quais tipos despesas?</a:t>
            </a:r>
            <a:endParaRPr/>
          </a:p>
          <a:p>
            <a:pPr indent="-457063" lvl="0" marL="469759" marR="15235" rtl="0" algn="l">
              <a:lnSpc>
                <a:spcPct val="101099"/>
              </a:lnSpc>
              <a:spcBef>
                <a:spcPts val="22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Foi feito diagnóstico para definição das prioridades?</a:t>
            </a:r>
            <a:endParaRPr/>
          </a:p>
          <a:p>
            <a:pPr indent="-457063" lvl="0" marL="469759" marR="15235" rtl="0" algn="l">
              <a:lnSpc>
                <a:spcPct val="101099"/>
              </a:lnSpc>
              <a:spcBef>
                <a:spcPts val="22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o programa vai ser monitorado no município? Foi elaborado um planejamento para execução do programa?</a:t>
            </a:r>
            <a:endParaRPr/>
          </a:p>
          <a:p>
            <a:pPr indent="-457063" lvl="0" marL="469759" marR="15235" rtl="0" algn="l">
              <a:lnSpc>
                <a:spcPct val="101099"/>
              </a:lnSpc>
              <a:spcBef>
                <a:spcPts val="2299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 algum instrumento/ferramenta definido para o monitoramento e registro das atividades desenvolvidas, produtos gerados e resultados alcançados?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"/>
          <p:cNvGrpSpPr/>
          <p:nvPr/>
        </p:nvGrpSpPr>
        <p:grpSpPr>
          <a:xfrm>
            <a:off x="5806380" y="3176639"/>
            <a:ext cx="6192687" cy="3522338"/>
            <a:chOff x="3743908" y="3291477"/>
            <a:chExt cx="6336705" cy="3449891"/>
          </a:xfrm>
        </p:grpSpPr>
        <p:sp>
          <p:nvSpPr>
            <p:cNvPr id="120" name="Google Shape;120;p3"/>
            <p:cNvSpPr/>
            <p:nvPr/>
          </p:nvSpPr>
          <p:spPr>
            <a:xfrm>
              <a:off x="4680521" y="3291477"/>
              <a:ext cx="5400092" cy="3429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743908" y="5328592"/>
              <a:ext cx="5220580" cy="1412776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4319972" y="5445224"/>
              <a:ext cx="2412268" cy="792088"/>
            </a:xfrm>
            <a:prstGeom prst="rect">
              <a:avLst/>
            </a:prstGeom>
            <a:solidFill>
              <a:srgbClr val="CDE0A8"/>
            </a:solidFill>
            <a:ln>
              <a:noFill/>
            </a:ln>
            <a:effectLst>
              <a:outerShdw blurRad="225425" algn="ctr" dir="5220000" dist="50800">
                <a:srgbClr val="000000">
                  <a:alpha val="3294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PNAS</a:t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444208" y="5445224"/>
              <a:ext cx="2520280" cy="792088"/>
            </a:xfrm>
            <a:prstGeom prst="rect">
              <a:avLst/>
            </a:prstGeom>
            <a:solidFill>
              <a:srgbClr val="CDE0A8"/>
            </a:solidFill>
            <a:ln>
              <a:noFill/>
            </a:ln>
            <a:effectLst>
              <a:outerShdw blurRad="225425" algn="ctr" dir="5220000" dist="50800">
                <a:srgbClr val="000000">
                  <a:alpha val="3294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Lei Orgânica de Assistência Social </a:t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860032" y="4725144"/>
              <a:ext cx="2943926" cy="792088"/>
            </a:xfrm>
            <a:prstGeom prst="rect">
              <a:avLst/>
            </a:prstGeom>
            <a:solidFill>
              <a:srgbClr val="CDE0A8"/>
            </a:solidFill>
            <a:ln>
              <a:noFill/>
            </a:ln>
            <a:effectLst>
              <a:outerShdw blurRad="225425" algn="ctr" dir="5220000" dist="50800">
                <a:srgbClr val="000000">
                  <a:alpha val="3294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Normas Operacionais Básicas</a:t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479339" y="3976924"/>
              <a:ext cx="4320480" cy="792088"/>
            </a:xfrm>
            <a:prstGeom prst="rect">
              <a:avLst/>
            </a:prstGeom>
            <a:solidFill>
              <a:srgbClr val="243748"/>
            </a:solidFill>
            <a:ln>
              <a:noFill/>
            </a:ln>
            <a:effectLst>
              <a:outerShdw blurRad="225425" algn="ctr" dir="5220000" dist="50800">
                <a:srgbClr val="000000">
                  <a:alpha val="3294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-BR" sz="24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Vigilância Socioassistencial</a:t>
              </a:r>
              <a:endParaRPr/>
            </a:p>
          </p:txBody>
        </p:sp>
      </p:grpSp>
      <p:sp>
        <p:nvSpPr>
          <p:cNvPr id="126" name="Google Shape;126;p3"/>
          <p:cNvSpPr/>
          <p:nvPr/>
        </p:nvSpPr>
        <p:spPr>
          <a:xfrm>
            <a:off x="549795" y="3515542"/>
            <a:ext cx="5582057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1º </a:t>
            </a:r>
            <a:r>
              <a:rPr b="0" i="1" lang="pt-BR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política de assistência social, que tem por funções a proteção social, a vigilância socioassistencial e a defesa de direitos, organiza-se sob a forma de sistema público não contributivo, descentralizado e participativo, denominado Sistema Único de Assistência Social - SUAS. (NOB SUAS 2012)</a:t>
            </a:r>
            <a:endParaRPr/>
          </a:p>
        </p:txBody>
      </p:sp>
      <p:sp>
        <p:nvSpPr>
          <p:cNvPr id="127" name="Google Shape;127;p3"/>
          <p:cNvSpPr/>
          <p:nvPr/>
        </p:nvSpPr>
        <p:spPr>
          <a:xfrm>
            <a:off x="549795" y="1031099"/>
            <a:ext cx="1094521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2</a:t>
            </a:r>
            <a:r>
              <a:rPr b="1" baseline="30000" i="1" lang="pt-BR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i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A assistência social tem por objetivos: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i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a proteção social, que visa à garantia da vida, à redução de danos e à prevenção da incidência de riscos, especialmente: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i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(...); </a:t>
            </a:r>
            <a:r>
              <a:rPr b="1" i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a vigilância socioassistencial, que visa a analisar territorialmente a capacidade protetiva das famílias e nela a ocorrência de vulnerabilidades, de ameaças, de vitimizações e danos;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i="1"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 - a defesa de direitos, que visa a garantir o pleno acesso aos direitos no conjunto das provisões socioassistenciais. 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pt-BR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Lei nº 8.742, de 1993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segundo redação dada pela </a:t>
            </a:r>
            <a:r>
              <a:rPr lang="pt-BR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Lei nº 12.435, de 2011)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t-BR"/>
              <a:t>Vigilância – Marco Normativo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0636" y="332656"/>
            <a:ext cx="3742800" cy="512087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0"/>
          <p:cNvSpPr txBox="1"/>
          <p:nvPr/>
        </p:nvSpPr>
        <p:spPr>
          <a:xfrm>
            <a:off x="0" y="455904"/>
            <a:ext cx="11900792" cy="6401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0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Obrigado!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E-mail da DIVISOM: </a:t>
            </a:r>
            <a:r>
              <a:rPr b="1" lang="pt-BR" sz="4000" u="sng">
                <a:solidFill>
                  <a:srgbClr val="A5135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divisom@social.mg.gov.br</a:t>
            </a:r>
            <a:endParaRPr b="1" sz="4000">
              <a:solidFill>
                <a:srgbClr val="A513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A513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A5135F"/>
                </a:solidFill>
                <a:latin typeface="Calibri"/>
                <a:ea typeface="Calibri"/>
                <a:cs typeface="Calibri"/>
                <a:sym typeface="Calibri"/>
              </a:rPr>
              <a:t>Telefones: (31) 3916-8051/ 8052/ 8058</a:t>
            </a:r>
            <a:endParaRPr b="1" sz="4000">
              <a:solidFill>
                <a:srgbClr val="A513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 u="sng">
                <a:solidFill>
                  <a:srgbClr val="A5135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Whatsapp: (31) 3916-8055</a:t>
            </a:r>
            <a:endParaRPr b="1" sz="4000">
              <a:solidFill>
                <a:srgbClr val="A513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A513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Blog da SUBAS: http://blog.social.mg.gov.br/sobre-a-subas/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Secretaria de Estado de Desenvolvimento Social - SEDESE-MG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Subsecretaria de Assistência Social – SUBAS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Superintendência de Gestão do SUAS, Vigilância e Capacitação – SVC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Diretoria de Vigilância Socioassistencial – DIVISOM</a:t>
            </a:r>
            <a:endParaRPr/>
          </a:p>
        </p:txBody>
      </p:sp>
      <p:pic>
        <p:nvPicPr>
          <p:cNvPr descr="handset, logo, telephone, whatsapp " id="436" name="Google Shape;43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62047" y="350738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l, communication, handset, receiver, telephone, call centre " id="437" name="Google Shape;437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79157" y="286825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act, email, envelope, letter, mail, message, send " id="438" name="Google Shape;438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12891" y="1584986"/>
            <a:ext cx="728805" cy="728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t-BR"/>
              <a:t>Vigilância – Marco Normativo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591938" y="1340768"/>
            <a:ext cx="1065718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 afinal, o que ser uma função?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 b="36002" l="6693" r="49607" t="31103"/>
          <a:stretch/>
        </p:blipFill>
        <p:spPr>
          <a:xfrm>
            <a:off x="1557908" y="2420888"/>
            <a:ext cx="8208912" cy="3475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t-BR"/>
              <a:t>Vigilância – Marco Normativo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251520" y="1556792"/>
            <a:ext cx="10451404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i="1" lang="pt-BR" sz="3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Vigilância Socioassistencial deve a apoiar atividades de planejamento, organização e execução de ações desenvolvidas pela gestão e pelos serviços, produzindo, sistematizando e analisando informações territorializadas: </a:t>
            </a:r>
            <a:endParaRPr/>
          </a:p>
          <a:p>
            <a:pPr indent="0" lvl="0" marL="0" marR="0" rtl="0" algn="r">
              <a:spcBef>
                <a:spcPts val="61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i="1" sz="3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350" lvl="1" marL="914400" marR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b="0" i="1" lang="pt-BR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sobre as situações de vulnerabilidade e risco que incidem sobre famílias e indivíduos; </a:t>
            </a:r>
            <a:endParaRPr/>
          </a:p>
          <a:p>
            <a:pPr indent="0" lvl="1" marL="400050" marR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1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14350" lvl="1" marL="914400" marR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b="0" i="1" lang="pt-BR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sobre os padrões de oferta dos serviços e benefícios socioassistenciais, considerando questões afetas ao padrão de financiamento, ao tipo, volume, localização e qualidade das ofertas e das respectivas condições de acesso.</a:t>
            </a:r>
            <a:endParaRPr/>
          </a:p>
          <a:p>
            <a:pPr indent="-262810" lvl="0" marL="457120" marR="0" rtl="0" algn="l">
              <a:spcBef>
                <a:spcPts val="61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t-BR"/>
              <a:t>Vigilância Socioassistencial</a:t>
            </a:r>
            <a:endParaRPr/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812" y="1173808"/>
            <a:ext cx="9937104" cy="455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2700996" y="1675408"/>
            <a:ext cx="9169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Eixo 1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7836115" y="1767469"/>
            <a:ext cx="9169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Eixo 2</a:t>
            </a:r>
            <a:endParaRPr/>
          </a:p>
        </p:txBody>
      </p:sp>
      <p:sp>
        <p:nvSpPr>
          <p:cNvPr id="151" name="Google Shape;151;p6"/>
          <p:cNvSpPr txBox="1"/>
          <p:nvPr/>
        </p:nvSpPr>
        <p:spPr>
          <a:xfrm>
            <a:off x="1413892" y="4770912"/>
            <a:ext cx="288032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Vigilância dos Padrões dos Serviços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/>
        </p:nvSpPr>
        <p:spPr>
          <a:xfrm>
            <a:off x="7174532" y="4770912"/>
            <a:ext cx="27650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Vigilância de Riscos e Vulnerabilidades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3070076" y="3100338"/>
            <a:ext cx="5616624" cy="132802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AD9FF"/>
              </a:gs>
              <a:gs pos="35000">
                <a:srgbClr val="B8E5FF"/>
              </a:gs>
              <a:gs pos="100000">
                <a:srgbClr val="E1F6FF"/>
              </a:gs>
            </a:gsLst>
            <a:lin ang="16200000" scaled="0"/>
          </a:gradFill>
          <a:ln cap="flat" cmpd="sng" w="9525">
            <a:solidFill>
              <a:srgbClr val="2E91B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VERIFICAR A ADEQUAÇÃO DAS OFERTAS SOCIOASSISTENCIAIS ÀS DEMANDAS DOS USUÁRIOS E FAMÍLIAS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t-BR"/>
              <a:t>Vigilância Socioassistencial</a:t>
            </a:r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477788" y="1052736"/>
            <a:ext cx="11305256" cy="5040560"/>
            <a:chOff x="215775" y="1340768"/>
            <a:chExt cx="8748713" cy="4500562"/>
          </a:xfrm>
        </p:grpSpPr>
        <p:cxnSp>
          <p:nvCxnSpPr>
            <p:cNvPr id="160" name="Google Shape;160;p7"/>
            <p:cNvCxnSpPr>
              <a:endCxn id="161" idx="1"/>
            </p:cNvCxnSpPr>
            <p:nvPr/>
          </p:nvCxnSpPr>
          <p:spPr>
            <a:xfrm flipH="1" rot="-5400000">
              <a:off x="4332550" y="3393028"/>
              <a:ext cx="1393200" cy="285600"/>
            </a:xfrm>
            <a:prstGeom prst="bentConnector2">
              <a:avLst/>
            </a:prstGeom>
            <a:noFill/>
            <a:ln cap="flat" cmpd="sng" w="38100">
              <a:solidFill>
                <a:srgbClr val="2E91B8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162" name="Google Shape;162;p7"/>
            <p:cNvCxnSpPr>
              <a:stCxn id="163" idx="3"/>
              <a:endCxn id="164" idx="1"/>
            </p:cNvCxnSpPr>
            <p:nvPr/>
          </p:nvCxnSpPr>
          <p:spPr>
            <a:xfrm>
              <a:off x="6743575" y="3284691"/>
              <a:ext cx="506400" cy="223500"/>
            </a:xfrm>
            <a:prstGeom prst="bentConnector3">
              <a:avLst>
                <a:gd fmla="val -292843" name="adj1"/>
              </a:avLst>
            </a:prstGeom>
            <a:noFill/>
            <a:ln cap="flat" cmpd="sng" w="9525">
              <a:solidFill>
                <a:srgbClr val="2E91B8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grpSp>
          <p:nvGrpSpPr>
            <p:cNvPr id="165" name="Google Shape;165;p7"/>
            <p:cNvGrpSpPr/>
            <p:nvPr/>
          </p:nvGrpSpPr>
          <p:grpSpPr>
            <a:xfrm>
              <a:off x="215775" y="1340768"/>
              <a:ext cx="8748713" cy="4500562"/>
              <a:chOff x="215775" y="1340768"/>
              <a:chExt cx="8748713" cy="4500562"/>
            </a:xfrm>
          </p:grpSpPr>
          <p:sp>
            <p:nvSpPr>
              <p:cNvPr id="166" name="Google Shape;166;p7"/>
              <p:cNvSpPr txBox="1"/>
              <p:nvPr/>
            </p:nvSpPr>
            <p:spPr>
              <a:xfrm>
                <a:off x="5178300" y="4982493"/>
                <a:ext cx="1571625" cy="646112"/>
              </a:xfrm>
              <a:prstGeom prst="rect">
                <a:avLst/>
              </a:prstGeom>
              <a:solidFill>
                <a:srgbClr val="C6E4DB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Programas e Projetos</a:t>
                </a:r>
                <a:endParaRPr/>
              </a:p>
            </p:txBody>
          </p:sp>
          <p:cxnSp>
            <p:nvCxnSpPr>
              <p:cNvPr id="167" name="Google Shape;167;p7"/>
              <p:cNvCxnSpPr>
                <a:endCxn id="163" idx="1"/>
              </p:cNvCxnSpPr>
              <p:nvPr/>
            </p:nvCxnSpPr>
            <p:spPr>
              <a:xfrm flipH="1" rot="-5400000">
                <a:off x="4761250" y="2873991"/>
                <a:ext cx="535800" cy="285600"/>
              </a:xfrm>
              <a:prstGeom prst="bentConnector2">
                <a:avLst/>
              </a:prstGeom>
              <a:noFill/>
              <a:ln cap="flat" cmpd="sng" w="38100">
                <a:solidFill>
                  <a:srgbClr val="2E91B8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168" name="Google Shape;168;p7"/>
              <p:cNvCxnSpPr/>
              <p:nvPr/>
            </p:nvCxnSpPr>
            <p:spPr>
              <a:xfrm flipH="1" rot="-5400000">
                <a:off x="3837656" y="3911724"/>
                <a:ext cx="2395538" cy="285750"/>
              </a:xfrm>
              <a:prstGeom prst="bentConnector2">
                <a:avLst/>
              </a:prstGeom>
              <a:noFill/>
              <a:ln cap="flat" cmpd="sng" w="38100">
                <a:solidFill>
                  <a:srgbClr val="2E91B8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cxnSp>
            <p:nvCxnSpPr>
              <p:cNvPr id="169" name="Google Shape;169;p7"/>
              <p:cNvCxnSpPr>
                <a:stCxn id="163" idx="3"/>
                <a:endCxn id="170" idx="1"/>
              </p:cNvCxnSpPr>
              <p:nvPr/>
            </p:nvCxnSpPr>
            <p:spPr>
              <a:xfrm>
                <a:off x="6743575" y="3284691"/>
                <a:ext cx="506400" cy="753600"/>
              </a:xfrm>
              <a:prstGeom prst="bentConnector3">
                <a:avLst>
                  <a:gd fmla="val 50000" name="adj1"/>
                </a:avLst>
              </a:prstGeom>
              <a:noFill/>
              <a:ln cap="flat" cmpd="sng" w="9525">
                <a:solidFill>
                  <a:srgbClr val="2E91B8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  <p:grpSp>
            <p:nvGrpSpPr>
              <p:cNvPr id="171" name="Google Shape;171;p7"/>
              <p:cNvGrpSpPr/>
              <p:nvPr/>
            </p:nvGrpSpPr>
            <p:grpSpPr>
              <a:xfrm>
                <a:off x="215775" y="1340768"/>
                <a:ext cx="8715375" cy="4500562"/>
                <a:chOff x="215775" y="1340768"/>
                <a:chExt cx="8715375" cy="4500562"/>
              </a:xfrm>
            </p:grpSpPr>
            <p:sp>
              <p:nvSpPr>
                <p:cNvPr id="172" name="Google Shape;172;p7"/>
                <p:cNvSpPr/>
                <p:nvPr/>
              </p:nvSpPr>
              <p:spPr>
                <a:xfrm>
                  <a:off x="215775" y="1340768"/>
                  <a:ext cx="8715375" cy="4500562"/>
                </a:xfrm>
                <a:prstGeom prst="rect">
                  <a:avLst/>
                </a:prstGeom>
                <a:noFill/>
                <a:ln cap="flat" cmpd="sng" w="57150">
                  <a:solidFill>
                    <a:srgbClr val="7030A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7"/>
                <p:cNvSpPr txBox="1"/>
                <p:nvPr/>
              </p:nvSpPr>
              <p:spPr>
                <a:xfrm>
                  <a:off x="534863" y="1840830"/>
                  <a:ext cx="2559769" cy="632050"/>
                </a:xfrm>
                <a:prstGeom prst="rect">
                  <a:avLst/>
                </a:prstGeom>
                <a:solidFill>
                  <a:srgbClr val="A2CDED"/>
                </a:solidFill>
                <a:ln cap="flat" cmpd="sng" w="254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Demanda para Serviços e Benefícios Socioassistenciais</a:t>
                  </a:r>
                  <a:endParaRPr b="1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7"/>
                <p:cNvSpPr txBox="1"/>
                <p:nvPr/>
              </p:nvSpPr>
              <p:spPr>
                <a:xfrm>
                  <a:off x="4843853" y="2080281"/>
                  <a:ext cx="2428875" cy="632050"/>
                </a:xfrm>
                <a:prstGeom prst="rect">
                  <a:avLst/>
                </a:prstGeom>
                <a:solidFill>
                  <a:srgbClr val="C6E4DB"/>
                </a:solidFill>
                <a:ln cap="flat" cmpd="sng" w="254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Ofertas da Política Assistência Social</a:t>
                  </a:r>
                  <a:endParaRPr b="1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7"/>
                <p:cNvSpPr txBox="1"/>
                <p:nvPr/>
              </p:nvSpPr>
              <p:spPr>
                <a:xfrm>
                  <a:off x="5171950" y="3106068"/>
                  <a:ext cx="1571625" cy="357246"/>
                </a:xfrm>
                <a:prstGeom prst="rect">
                  <a:avLst/>
                </a:prstGeom>
                <a:solidFill>
                  <a:srgbClr val="C6E4DB"/>
                </a:solidFill>
                <a:ln cap="flat" cmpd="sng" w="254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Serviços</a:t>
                  </a:r>
                  <a:endParaRPr b="1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7"/>
                <p:cNvSpPr txBox="1"/>
                <p:nvPr/>
              </p:nvSpPr>
              <p:spPr>
                <a:xfrm>
                  <a:off x="5171950" y="4053805"/>
                  <a:ext cx="1571625" cy="357246"/>
                </a:xfrm>
                <a:prstGeom prst="rect">
                  <a:avLst/>
                </a:prstGeom>
                <a:solidFill>
                  <a:srgbClr val="C6E4DB"/>
                </a:solidFill>
                <a:ln cap="flat" cmpd="sng" w="254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Benefícios</a:t>
                  </a:r>
                  <a:endParaRPr b="1" sz="2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7"/>
                <p:cNvSpPr txBox="1"/>
                <p:nvPr/>
              </p:nvSpPr>
              <p:spPr>
                <a:xfrm>
                  <a:off x="7249988" y="3369593"/>
                  <a:ext cx="1500187" cy="276999"/>
                </a:xfrm>
                <a:prstGeom prst="rect">
                  <a:avLst/>
                </a:prstGeom>
                <a:solidFill>
                  <a:srgbClr val="C6E4DB"/>
                </a:solidFill>
                <a:ln cap="flat" cmpd="sng" w="254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Proteção Básica</a:t>
                  </a:r>
                  <a:endParaRPr/>
                </a:p>
              </p:txBody>
            </p:sp>
            <p:sp>
              <p:nvSpPr>
                <p:cNvPr id="170" name="Google Shape;170;p7"/>
                <p:cNvSpPr txBox="1"/>
                <p:nvPr/>
              </p:nvSpPr>
              <p:spPr>
                <a:xfrm>
                  <a:off x="7249988" y="3899818"/>
                  <a:ext cx="1500187" cy="276999"/>
                </a:xfrm>
                <a:prstGeom prst="rect">
                  <a:avLst/>
                </a:prstGeom>
                <a:solidFill>
                  <a:srgbClr val="C6E4DB"/>
                </a:solidFill>
                <a:ln cap="flat" cmpd="sng" w="254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12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Proteção Especial</a:t>
                  </a:r>
                  <a:endParaRPr/>
                </a:p>
              </p:txBody>
            </p:sp>
            <p:sp>
              <p:nvSpPr>
                <p:cNvPr id="175" name="Google Shape;175;p7"/>
                <p:cNvSpPr txBox="1"/>
                <p:nvPr/>
              </p:nvSpPr>
              <p:spPr>
                <a:xfrm>
                  <a:off x="866650" y="3239418"/>
                  <a:ext cx="1939950" cy="632050"/>
                </a:xfrm>
                <a:prstGeom prst="rect">
                  <a:avLst/>
                </a:prstGeom>
                <a:solidFill>
                  <a:srgbClr val="A2CDED"/>
                </a:solidFill>
                <a:ln cap="flat" cmpd="sng" w="254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Necessidades de Proteção Social</a:t>
                  </a:r>
                  <a:endParaRPr/>
                </a:p>
              </p:txBody>
            </p:sp>
            <p:sp>
              <p:nvSpPr>
                <p:cNvPr id="176" name="Google Shape;176;p7"/>
                <p:cNvSpPr txBox="1"/>
                <p:nvPr/>
              </p:nvSpPr>
              <p:spPr>
                <a:xfrm>
                  <a:off x="862384" y="4721721"/>
                  <a:ext cx="1944216" cy="632050"/>
                </a:xfrm>
                <a:prstGeom prst="rect">
                  <a:avLst/>
                </a:prstGeom>
                <a:solidFill>
                  <a:srgbClr val="A2CDED"/>
                </a:solidFill>
                <a:ln cap="flat" cmpd="sng" w="25400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20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Riscos e Vulnerabilidades</a:t>
                  </a:r>
                  <a:endParaRPr/>
                </a:p>
              </p:txBody>
            </p:sp>
            <p:sp>
              <p:nvSpPr>
                <p:cNvPr id="177" name="Google Shape;177;p7"/>
                <p:cNvSpPr/>
                <p:nvPr/>
              </p:nvSpPr>
              <p:spPr>
                <a:xfrm>
                  <a:off x="1728191" y="2719512"/>
                  <a:ext cx="214313" cy="357187"/>
                </a:xfrm>
                <a:prstGeom prst="upArrow">
                  <a:avLst>
                    <a:gd fmla="val 50000" name="adj1"/>
                    <a:gd fmla="val 50000" name="adj2"/>
                  </a:avLst>
                </a:prstGeom>
                <a:solidFill>
                  <a:srgbClr val="A2CDED"/>
                </a:solidFill>
                <a:ln cap="flat" cmpd="sng" w="25400">
                  <a:solidFill>
                    <a:srgbClr val="256C8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7"/>
                <p:cNvSpPr/>
                <p:nvPr/>
              </p:nvSpPr>
              <p:spPr>
                <a:xfrm>
                  <a:off x="1728191" y="4133973"/>
                  <a:ext cx="214313" cy="357188"/>
                </a:xfrm>
                <a:prstGeom prst="upArrow">
                  <a:avLst>
                    <a:gd fmla="val 50000" name="adj1"/>
                    <a:gd fmla="val 50000" name="adj2"/>
                  </a:avLst>
                </a:prstGeom>
                <a:solidFill>
                  <a:srgbClr val="A2CDED"/>
                </a:solidFill>
                <a:ln cap="flat" cmpd="sng" w="25400">
                  <a:solidFill>
                    <a:srgbClr val="256C8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" name="Google Shape;179;p7"/>
                <p:cNvSpPr/>
                <p:nvPr/>
              </p:nvSpPr>
              <p:spPr>
                <a:xfrm>
                  <a:off x="3178050" y="2247875"/>
                  <a:ext cx="1571625" cy="357187"/>
                </a:xfrm>
                <a:prstGeom prst="rightArrow">
                  <a:avLst>
                    <a:gd fmla="val 50000" name="adj1"/>
                    <a:gd fmla="val 50000" name="adj2"/>
                  </a:avLst>
                </a:prstGeom>
                <a:solidFill>
                  <a:srgbClr val="FF0000"/>
                </a:solidFill>
                <a:ln cap="flat" cmpd="sng" w="25400">
                  <a:solidFill>
                    <a:srgbClr val="256C87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180;p7"/>
                <p:cNvSpPr txBox="1"/>
                <p:nvPr/>
              </p:nvSpPr>
              <p:spPr>
                <a:xfrm>
                  <a:off x="225300" y="1372518"/>
                  <a:ext cx="1428750" cy="369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2400">
                      <a:solidFill>
                        <a:srgbClr val="7030A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TERRITÓRIO</a:t>
                  </a:r>
                  <a:endParaRPr/>
                </a:p>
              </p:txBody>
            </p:sp>
            <p:sp>
              <p:nvSpPr>
                <p:cNvPr id="181" name="Google Shape;181;p7"/>
                <p:cNvSpPr txBox="1"/>
                <p:nvPr/>
              </p:nvSpPr>
              <p:spPr>
                <a:xfrm>
                  <a:off x="261813" y="5444455"/>
                  <a:ext cx="1428750" cy="368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pt-BR" sz="2400">
                      <a:solidFill>
                        <a:srgbClr val="7030A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TERRITÓRIO</a:t>
                  </a:r>
                  <a:endParaRPr/>
                </a:p>
              </p:txBody>
            </p:sp>
          </p:grpSp>
          <p:sp>
            <p:nvSpPr>
              <p:cNvPr id="182" name="Google Shape;182;p7"/>
              <p:cNvSpPr txBox="1"/>
              <p:nvPr/>
            </p:nvSpPr>
            <p:spPr>
              <a:xfrm>
                <a:off x="7535738" y="5471443"/>
                <a:ext cx="1428750" cy="369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240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TERRITÓRIO</a:t>
                </a:r>
                <a:endParaRPr/>
              </a:p>
            </p:txBody>
          </p:sp>
          <p:sp>
            <p:nvSpPr>
              <p:cNvPr id="183" name="Google Shape;183;p7"/>
              <p:cNvSpPr txBox="1"/>
              <p:nvPr/>
            </p:nvSpPr>
            <p:spPr>
              <a:xfrm>
                <a:off x="7502400" y="1382043"/>
                <a:ext cx="1428750" cy="369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pt-BR" sz="240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TERRITÓRIO</a:t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pt-BR"/>
              <a:t>Vigilância Socioassistencial</a:t>
            </a: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>
            <a:off x="3768427" y="1053872"/>
            <a:ext cx="3283817" cy="1797927"/>
            <a:chOff x="1922487" y="1136"/>
            <a:chExt cx="3283817" cy="1797927"/>
          </a:xfrm>
        </p:grpSpPr>
        <p:sp>
          <p:nvSpPr>
            <p:cNvPr id="190" name="Google Shape;190;p8"/>
            <p:cNvSpPr/>
            <p:nvPr/>
          </p:nvSpPr>
          <p:spPr>
            <a:xfrm>
              <a:off x="3564396" y="744081"/>
              <a:ext cx="898963" cy="3120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8BC5B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8"/>
            <p:cNvSpPr/>
            <p:nvPr/>
          </p:nvSpPr>
          <p:spPr>
            <a:xfrm>
              <a:off x="2665432" y="744081"/>
              <a:ext cx="898963" cy="31203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8BC5B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8"/>
            <p:cNvSpPr/>
            <p:nvPr/>
          </p:nvSpPr>
          <p:spPr>
            <a:xfrm>
              <a:off x="2448269" y="1136"/>
              <a:ext cx="2232252" cy="742945"/>
            </a:xfrm>
            <a:prstGeom prst="rect">
              <a:avLst/>
            </a:prstGeom>
            <a:solidFill>
              <a:srgbClr val="93A66E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2448269" y="1136"/>
              <a:ext cx="2232252" cy="742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Vigilância Socioassistencial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1922487" y="1056118"/>
              <a:ext cx="1485890" cy="742945"/>
            </a:xfrm>
            <a:prstGeom prst="rect">
              <a:avLst/>
            </a:prstGeom>
            <a:solidFill>
              <a:srgbClr val="93A66E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 txBox="1"/>
            <p:nvPr/>
          </p:nvSpPr>
          <p:spPr>
            <a:xfrm>
              <a:off x="1922487" y="1056118"/>
              <a:ext cx="1485890" cy="742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Demanda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720414" y="1056118"/>
              <a:ext cx="1485890" cy="742945"/>
            </a:xfrm>
            <a:prstGeom prst="rect">
              <a:avLst/>
            </a:prstGeom>
            <a:solidFill>
              <a:srgbClr val="93A66E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 txBox="1"/>
            <p:nvPr/>
          </p:nvSpPr>
          <p:spPr>
            <a:xfrm>
              <a:off x="3720414" y="1056118"/>
              <a:ext cx="1485890" cy="742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Oferta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8"/>
          <p:cNvSpPr/>
          <p:nvPr/>
        </p:nvSpPr>
        <p:spPr>
          <a:xfrm>
            <a:off x="480427" y="3142322"/>
            <a:ext cx="4906788" cy="324036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1F9DE"/>
              </a:gs>
              <a:gs pos="35000">
                <a:srgbClr val="C7FAE8"/>
              </a:gs>
              <a:gs pos="100000">
                <a:srgbClr val="E8FDF6"/>
              </a:gs>
            </a:gsLst>
            <a:lin ang="16200000" scaled="0"/>
          </a:gradFill>
          <a:ln cap="flat" cmpd="sng" w="9525">
            <a:solidFill>
              <a:srgbClr val="70B9A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CECAD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Visualizador de Informações do Cadúnico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IDV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Identificação de Domicílios em Vulnerabilidade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IDH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Índice de Desenvolvimento Humano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 100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SINAN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i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Informação de Agravos de Notificação 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Outros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5590356" y="3123916"/>
            <a:ext cx="5256584" cy="324036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1F9DE"/>
              </a:gs>
              <a:gs pos="35000">
                <a:srgbClr val="C7FAE8"/>
              </a:gs>
              <a:gs pos="100000">
                <a:srgbClr val="E8FDF6"/>
              </a:gs>
            </a:gsLst>
            <a:lin ang="16200000" scaled="0"/>
          </a:gradFill>
          <a:ln cap="flat" cmpd="sng" w="9525">
            <a:solidFill>
              <a:srgbClr val="70B9A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CadSUAS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Cadastro Nacional do SUAS (cadastro da rede de CRAS e CREAS)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Censo SUAS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 Mensal de Atendimentos (RMA)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CRAS e CREAS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Prontuário SUAS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9"/>
          <p:cNvGrpSpPr/>
          <p:nvPr/>
        </p:nvGrpSpPr>
        <p:grpSpPr>
          <a:xfrm>
            <a:off x="3193825" y="1060426"/>
            <a:ext cx="3551824" cy="3765815"/>
            <a:chOff x="1214213" y="-137930"/>
            <a:chExt cx="3551824" cy="3765815"/>
          </a:xfrm>
        </p:grpSpPr>
        <p:sp>
          <p:nvSpPr>
            <p:cNvPr id="205" name="Google Shape;205;p9"/>
            <p:cNvSpPr/>
            <p:nvPr/>
          </p:nvSpPr>
          <p:spPr>
            <a:xfrm>
              <a:off x="2536333" y="1522247"/>
              <a:ext cx="1860524" cy="1860524"/>
            </a:xfrm>
            <a:custGeom>
              <a:rect b="b" l="l" r="r" t="t"/>
              <a:pathLst>
                <a:path extrusionOk="0" h="120000" w="120000">
                  <a:moveTo>
                    <a:pt x="85177" y="19133"/>
                  </a:moveTo>
                  <a:lnTo>
                    <a:pt x="94511" y="11300"/>
                  </a:lnTo>
                  <a:lnTo>
                    <a:pt x="101967" y="17557"/>
                  </a:lnTo>
                  <a:lnTo>
                    <a:pt x="95875" y="28109"/>
                  </a:lnTo>
                  <a:lnTo>
                    <a:pt x="95875" y="28109"/>
                  </a:lnTo>
                  <a:cubicBezTo>
                    <a:pt x="100207" y="32983"/>
                    <a:pt x="103501" y="38688"/>
                    <a:pt x="105555" y="44877"/>
                  </a:cubicBezTo>
                  <a:lnTo>
                    <a:pt x="117740" y="44877"/>
                  </a:lnTo>
                  <a:lnTo>
                    <a:pt x="119431" y="54463"/>
                  </a:lnTo>
                  <a:lnTo>
                    <a:pt x="107980" y="58630"/>
                  </a:lnTo>
                  <a:lnTo>
                    <a:pt x="107980" y="58630"/>
                  </a:lnTo>
                  <a:cubicBezTo>
                    <a:pt x="108167" y="65148"/>
                    <a:pt x="107023" y="71636"/>
                    <a:pt x="104618" y="77697"/>
                  </a:cubicBezTo>
                  <a:lnTo>
                    <a:pt x="113953" y="85530"/>
                  </a:lnTo>
                  <a:lnTo>
                    <a:pt x="109086" y="93960"/>
                  </a:lnTo>
                  <a:lnTo>
                    <a:pt x="97636" y="89792"/>
                  </a:lnTo>
                  <a:cubicBezTo>
                    <a:pt x="93588" y="94905"/>
                    <a:pt x="88542" y="99139"/>
                    <a:pt x="82804" y="102237"/>
                  </a:cubicBezTo>
                  <a:lnTo>
                    <a:pt x="84920" y="114237"/>
                  </a:lnTo>
                  <a:lnTo>
                    <a:pt x="75773" y="117566"/>
                  </a:lnTo>
                  <a:lnTo>
                    <a:pt x="69681" y="107014"/>
                  </a:lnTo>
                  <a:lnTo>
                    <a:pt x="69681" y="107014"/>
                  </a:lnTo>
                  <a:cubicBezTo>
                    <a:pt x="63294" y="108329"/>
                    <a:pt x="56706" y="108329"/>
                    <a:pt x="50319" y="107014"/>
                  </a:cubicBezTo>
                  <a:lnTo>
                    <a:pt x="44227" y="117566"/>
                  </a:lnTo>
                  <a:lnTo>
                    <a:pt x="35080" y="114237"/>
                  </a:lnTo>
                  <a:lnTo>
                    <a:pt x="37196" y="102237"/>
                  </a:lnTo>
                  <a:lnTo>
                    <a:pt x="37196" y="102237"/>
                  </a:lnTo>
                  <a:cubicBezTo>
                    <a:pt x="31458" y="99139"/>
                    <a:pt x="26412" y="94905"/>
                    <a:pt x="22364" y="89792"/>
                  </a:cubicBezTo>
                  <a:lnTo>
                    <a:pt x="10914" y="93960"/>
                  </a:lnTo>
                  <a:lnTo>
                    <a:pt x="6047" y="85530"/>
                  </a:lnTo>
                  <a:lnTo>
                    <a:pt x="15382" y="77697"/>
                  </a:lnTo>
                  <a:lnTo>
                    <a:pt x="15382" y="77697"/>
                  </a:lnTo>
                  <a:cubicBezTo>
                    <a:pt x="12977" y="71636"/>
                    <a:pt x="11833" y="65148"/>
                    <a:pt x="12020" y="58630"/>
                  </a:cubicBezTo>
                  <a:lnTo>
                    <a:pt x="569" y="54463"/>
                  </a:lnTo>
                  <a:lnTo>
                    <a:pt x="2260" y="44877"/>
                  </a:lnTo>
                  <a:lnTo>
                    <a:pt x="14445" y="44877"/>
                  </a:lnTo>
                  <a:lnTo>
                    <a:pt x="14445" y="44877"/>
                  </a:lnTo>
                  <a:cubicBezTo>
                    <a:pt x="16499" y="38688"/>
                    <a:pt x="19793" y="32983"/>
                    <a:pt x="24125" y="28109"/>
                  </a:cubicBezTo>
                  <a:lnTo>
                    <a:pt x="18033" y="17557"/>
                  </a:lnTo>
                  <a:lnTo>
                    <a:pt x="25489" y="11300"/>
                  </a:lnTo>
                  <a:lnTo>
                    <a:pt x="34823" y="19133"/>
                  </a:lnTo>
                  <a:lnTo>
                    <a:pt x="34823" y="19133"/>
                  </a:lnTo>
                  <a:cubicBezTo>
                    <a:pt x="40375" y="15712"/>
                    <a:pt x="46566" y="13459"/>
                    <a:pt x="53017" y="12511"/>
                  </a:cubicBezTo>
                  <a:lnTo>
                    <a:pt x="55133" y="511"/>
                  </a:lnTo>
                  <a:lnTo>
                    <a:pt x="64867" y="511"/>
                  </a:lnTo>
                  <a:lnTo>
                    <a:pt x="66983" y="12511"/>
                  </a:lnTo>
                  <a:lnTo>
                    <a:pt x="66983" y="12511"/>
                  </a:lnTo>
                  <a:cubicBezTo>
                    <a:pt x="73434" y="13459"/>
                    <a:pt x="79625" y="15712"/>
                    <a:pt x="85177" y="19133"/>
                  </a:cubicBezTo>
                  <a:close/>
                </a:path>
              </a:pathLst>
            </a:custGeom>
            <a:solidFill>
              <a:srgbClr val="226B87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9"/>
            <p:cNvSpPr txBox="1"/>
            <p:nvPr/>
          </p:nvSpPr>
          <p:spPr>
            <a:xfrm>
              <a:off x="2910381" y="1958066"/>
              <a:ext cx="1112428" cy="9563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Recursos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453846" y="1082487"/>
              <a:ext cx="1353108" cy="1353108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79AEC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9"/>
            <p:cNvSpPr txBox="1"/>
            <p:nvPr/>
          </p:nvSpPr>
          <p:spPr>
            <a:xfrm>
              <a:off x="1794495" y="1425195"/>
              <a:ext cx="671810" cy="667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Decisões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 rot="-900000">
              <a:off x="2211725" y="148980"/>
              <a:ext cx="1325770" cy="1325770"/>
            </a:xfrm>
            <a:custGeom>
              <a:rect b="b" l="l" r="r" t="t"/>
              <a:pathLst>
                <a:path extrusionOk="0" h="120000" w="120000">
                  <a:moveTo>
                    <a:pt x="89790" y="30393"/>
                  </a:moveTo>
                  <a:lnTo>
                    <a:pt x="107494" y="25057"/>
                  </a:lnTo>
                  <a:lnTo>
                    <a:pt x="114008" y="36341"/>
                  </a:lnTo>
                  <a:lnTo>
                    <a:pt x="100535" y="49005"/>
                  </a:lnTo>
                  <a:cubicBezTo>
                    <a:pt x="102488" y="56205"/>
                    <a:pt x="102488" y="63795"/>
                    <a:pt x="100535" y="70995"/>
                  </a:cubicBezTo>
                  <a:lnTo>
                    <a:pt x="114008" y="83659"/>
                  </a:lnTo>
                  <a:lnTo>
                    <a:pt x="107494" y="94943"/>
                  </a:lnTo>
                  <a:lnTo>
                    <a:pt x="89790" y="89607"/>
                  </a:lnTo>
                  <a:lnTo>
                    <a:pt x="89790" y="89607"/>
                  </a:lnTo>
                  <a:cubicBezTo>
                    <a:pt x="84531" y="94898"/>
                    <a:pt x="77957" y="98693"/>
                    <a:pt x="70746" y="100602"/>
                  </a:cubicBezTo>
                  <a:lnTo>
                    <a:pt x="66514" y="118602"/>
                  </a:lnTo>
                  <a:lnTo>
                    <a:pt x="53486" y="118602"/>
                  </a:lnTo>
                  <a:lnTo>
                    <a:pt x="49254" y="100602"/>
                  </a:lnTo>
                  <a:lnTo>
                    <a:pt x="49254" y="100602"/>
                  </a:lnTo>
                  <a:cubicBezTo>
                    <a:pt x="42043" y="98693"/>
                    <a:pt x="35469" y="94898"/>
                    <a:pt x="30210" y="89607"/>
                  </a:cubicBezTo>
                  <a:lnTo>
                    <a:pt x="12506" y="94943"/>
                  </a:lnTo>
                  <a:lnTo>
                    <a:pt x="5992" y="83659"/>
                  </a:lnTo>
                  <a:lnTo>
                    <a:pt x="19465" y="70995"/>
                  </a:lnTo>
                  <a:cubicBezTo>
                    <a:pt x="17512" y="63795"/>
                    <a:pt x="17512" y="56205"/>
                    <a:pt x="19465" y="49005"/>
                  </a:cubicBezTo>
                  <a:lnTo>
                    <a:pt x="5992" y="36341"/>
                  </a:lnTo>
                  <a:lnTo>
                    <a:pt x="12506" y="25057"/>
                  </a:lnTo>
                  <a:lnTo>
                    <a:pt x="30210" y="30393"/>
                  </a:lnTo>
                  <a:lnTo>
                    <a:pt x="30210" y="30393"/>
                  </a:lnTo>
                  <a:cubicBezTo>
                    <a:pt x="35469" y="25102"/>
                    <a:pt x="42043" y="21307"/>
                    <a:pt x="49254" y="19398"/>
                  </a:cubicBezTo>
                  <a:lnTo>
                    <a:pt x="53486" y="1398"/>
                  </a:lnTo>
                  <a:lnTo>
                    <a:pt x="66514" y="1398"/>
                  </a:lnTo>
                  <a:lnTo>
                    <a:pt x="70746" y="19398"/>
                  </a:lnTo>
                  <a:lnTo>
                    <a:pt x="70746" y="19398"/>
                  </a:lnTo>
                  <a:cubicBezTo>
                    <a:pt x="77957" y="21307"/>
                    <a:pt x="84531" y="25102"/>
                    <a:pt x="89790" y="30393"/>
                  </a:cubicBezTo>
                  <a:close/>
                </a:path>
              </a:pathLst>
            </a:custGeom>
            <a:solidFill>
              <a:srgbClr val="79AEC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2502505" y="439760"/>
              <a:ext cx="744209" cy="744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Interesses da sociedade</a:t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2384566" y="1246414"/>
              <a:ext cx="2381471" cy="2381471"/>
            </a:xfrm>
            <a:custGeom>
              <a:rect b="b" l="l" r="r" t="t"/>
              <a:pathLst>
                <a:path extrusionOk="0" h="120000" w="120000">
                  <a:moveTo>
                    <a:pt x="55288" y="3948"/>
                  </a:moveTo>
                  <a:lnTo>
                    <a:pt x="55288" y="3948"/>
                  </a:lnTo>
                  <a:cubicBezTo>
                    <a:pt x="78245" y="2018"/>
                    <a:pt x="100059" y="14283"/>
                    <a:pt x="110339" y="34901"/>
                  </a:cubicBezTo>
                  <a:cubicBezTo>
                    <a:pt x="120619" y="55518"/>
                    <a:pt x="117287" y="80320"/>
                    <a:pt x="101931" y="97494"/>
                  </a:cubicBezTo>
                  <a:lnTo>
                    <a:pt x="104504" y="100209"/>
                  </a:lnTo>
                  <a:lnTo>
                    <a:pt x="96759" y="98786"/>
                  </a:lnTo>
                  <a:lnTo>
                    <a:pt x="95475" y="90682"/>
                  </a:lnTo>
                  <a:lnTo>
                    <a:pt x="98047" y="93396"/>
                  </a:lnTo>
                  <a:cubicBezTo>
                    <a:pt x="111669" y="77877"/>
                    <a:pt x="114500" y="55640"/>
                    <a:pt x="105201" y="37202"/>
                  </a:cubicBezTo>
                  <a:cubicBezTo>
                    <a:pt x="95902" y="18765"/>
                    <a:pt x="76336" y="7823"/>
                    <a:pt x="55759" y="9553"/>
                  </a:cubicBezTo>
                  <a:close/>
                </a:path>
              </a:pathLst>
            </a:custGeom>
            <a:solidFill>
              <a:srgbClr val="2E8D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1214213" y="786577"/>
              <a:ext cx="1730287" cy="1730287"/>
            </a:xfrm>
            <a:custGeom>
              <a:rect b="b" l="l" r="r" t="t"/>
              <a:pathLst>
                <a:path extrusionOk="0" h="120000" w="120000">
                  <a:moveTo>
                    <a:pt x="38835" y="9410"/>
                  </a:moveTo>
                  <a:lnTo>
                    <a:pt x="41823" y="16553"/>
                  </a:lnTo>
                  <a:lnTo>
                    <a:pt x="41823" y="16553"/>
                  </a:lnTo>
                  <a:cubicBezTo>
                    <a:pt x="23032" y="24414"/>
                    <a:pt x="11425" y="43464"/>
                    <a:pt x="13055" y="63768"/>
                  </a:cubicBezTo>
                  <a:lnTo>
                    <a:pt x="18064" y="62671"/>
                  </a:lnTo>
                  <a:lnTo>
                    <a:pt x="10211" y="70899"/>
                  </a:lnTo>
                  <a:lnTo>
                    <a:pt x="417" y="66534"/>
                  </a:lnTo>
                  <a:lnTo>
                    <a:pt x="5431" y="65437"/>
                  </a:lnTo>
                  <a:lnTo>
                    <a:pt x="5431" y="65437"/>
                  </a:lnTo>
                  <a:cubicBezTo>
                    <a:pt x="3042" y="41449"/>
                    <a:pt x="16596" y="18714"/>
                    <a:pt x="38835" y="9410"/>
                  </a:cubicBezTo>
                  <a:close/>
                </a:path>
              </a:pathLst>
            </a:custGeom>
            <a:solidFill>
              <a:srgbClr val="8CB7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1905061" y="-137930"/>
              <a:ext cx="1865598" cy="1865598"/>
            </a:xfrm>
            <a:custGeom>
              <a:rect b="b" l="l" r="r" t="t"/>
              <a:pathLst>
                <a:path extrusionOk="0" h="120000" w="120000">
                  <a:moveTo>
                    <a:pt x="4986" y="64681"/>
                  </a:moveTo>
                  <a:lnTo>
                    <a:pt x="4986" y="64681"/>
                  </a:lnTo>
                  <a:cubicBezTo>
                    <a:pt x="3682" y="49360"/>
                    <a:pt x="8826" y="34190"/>
                    <a:pt x="19179" y="22822"/>
                  </a:cubicBezTo>
                  <a:lnTo>
                    <a:pt x="16020" y="19256"/>
                  </a:lnTo>
                  <a:lnTo>
                    <a:pt x="25771" y="21357"/>
                  </a:lnTo>
                  <a:lnTo>
                    <a:pt x="27129" y="31797"/>
                  </a:lnTo>
                  <a:lnTo>
                    <a:pt x="23972" y="28233"/>
                  </a:lnTo>
                  <a:lnTo>
                    <a:pt x="23972" y="28233"/>
                  </a:lnTo>
                  <a:cubicBezTo>
                    <a:pt x="15304" y="38065"/>
                    <a:pt x="11029" y="51012"/>
                    <a:pt x="12141" y="64072"/>
                  </a:cubicBezTo>
                  <a:close/>
                </a:path>
              </a:pathLst>
            </a:custGeom>
            <a:solidFill>
              <a:srgbClr val="8CB7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9"/>
          <p:cNvGrpSpPr/>
          <p:nvPr/>
        </p:nvGrpSpPr>
        <p:grpSpPr>
          <a:xfrm>
            <a:off x="2147368" y="1124744"/>
            <a:ext cx="8017713" cy="5225255"/>
            <a:chOff x="1093516" y="0"/>
            <a:chExt cx="8017713" cy="5225255"/>
          </a:xfrm>
        </p:grpSpPr>
        <p:sp>
          <p:nvSpPr>
            <p:cNvPr id="215" name="Google Shape;215;p9"/>
            <p:cNvSpPr/>
            <p:nvPr/>
          </p:nvSpPr>
          <p:spPr>
            <a:xfrm>
              <a:off x="5494216" y="3553174"/>
              <a:ext cx="3617013" cy="16720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6BBD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 txBox="1"/>
            <p:nvPr/>
          </p:nvSpPr>
          <p:spPr>
            <a:xfrm>
              <a:off x="6616050" y="4007924"/>
              <a:ext cx="2458449" cy="1180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pt-B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Coleta e gestão das informações relacionadas à execução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pt-B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Estabelecimento de fluxos e matriz de responsabilidades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Char char="•"/>
              </a:pPr>
              <a:r>
                <a:rPr b="0" i="0" lang="pt-BR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Elaboração de instrumentos e ferramentas de monitoramento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1093529" y="3553174"/>
              <a:ext cx="3126467" cy="16720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74BCA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1130259" y="4007924"/>
              <a:ext cx="2115067" cy="1180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1900" lIns="41900" spcFirstLastPara="1" rIns="41900" wrap="square" tIns="41900">
              <a:noAutofit/>
            </a:bodyPr>
            <a:lstStyle/>
            <a:p>
              <a:pPr indent="-6985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pt-B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Atribuição de valores e significado às informações coletadas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pt-B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Criação de indicadores para mensurar os resultados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57150" marR="0" rtl="0" algn="l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Char char="•"/>
              </a:pPr>
              <a:r>
                <a:rPr b="0" i="0" lang="pt-BR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Avaliação de impactos e eficiência das ações executadas ante aos objetivos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5715780" y="0"/>
              <a:ext cx="3171511" cy="16720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61BEB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9"/>
            <p:cNvSpPr txBox="1"/>
            <p:nvPr/>
          </p:nvSpPr>
          <p:spPr>
            <a:xfrm>
              <a:off x="6703963" y="36730"/>
              <a:ext cx="2146597" cy="1180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spcFirstLastPara="1" rIns="53325" wrap="square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pt-BR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Aplicação do plano trabalho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pt-BR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Desenvolvimento das ações conforme planejado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pt-BR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Oferta de serviços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1093516" y="0"/>
              <a:ext cx="3224995" cy="1672081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9"/>
            <p:cNvSpPr txBox="1"/>
            <p:nvPr/>
          </p:nvSpPr>
          <p:spPr>
            <a:xfrm>
              <a:off x="1130246" y="36730"/>
              <a:ext cx="2184036" cy="1180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spcFirstLastPara="1" rIns="53325" wrap="square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pt-BR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Das ações, das equipes e dos recursos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pt-BR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Exercício constante de gestão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pt-BR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Organizar as informações de forma a orientar o trabalho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2689767" y="297839"/>
              <a:ext cx="2262535" cy="226253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 txBox="1"/>
            <p:nvPr/>
          </p:nvSpPr>
          <p:spPr>
            <a:xfrm>
              <a:off x="3352448" y="960520"/>
              <a:ext cx="1599854" cy="1599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Planejamento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rot="5400000">
              <a:off x="5056808" y="297839"/>
              <a:ext cx="2262535" cy="226253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61BEB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9"/>
            <p:cNvSpPr txBox="1"/>
            <p:nvPr/>
          </p:nvSpPr>
          <p:spPr>
            <a:xfrm>
              <a:off x="5056808" y="960520"/>
              <a:ext cx="1599854" cy="1599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Execução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 rot="10800000">
              <a:off x="5056808" y="2664880"/>
              <a:ext cx="2262535" cy="226253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6BBDA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9"/>
            <p:cNvSpPr txBox="1"/>
            <p:nvPr/>
          </p:nvSpPr>
          <p:spPr>
            <a:xfrm>
              <a:off x="5056808" y="2664880"/>
              <a:ext cx="1599854" cy="1599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Monitoramento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 rot="-5400000">
              <a:off x="2689767" y="2664880"/>
              <a:ext cx="2262535" cy="226253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74BCA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3352448" y="2664880"/>
              <a:ext cx="1599854" cy="1599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Avaliação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613968" y="2142354"/>
              <a:ext cx="781175" cy="679283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D0E5E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 rot="10800000">
              <a:off x="4613968" y="2403617"/>
              <a:ext cx="781175" cy="679283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D0E5E8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9"/>
          <p:cNvSpPr txBox="1"/>
          <p:nvPr>
            <p:ph type="title"/>
          </p:nvPr>
        </p:nvSpPr>
        <p:spPr>
          <a:xfrm>
            <a:off x="621804" y="269252"/>
            <a:ext cx="10657184" cy="576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pt-BR" sz="3600"/>
              <a:t>Vigilância Socioassistencial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rde-azulado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2013-09-12T13:05:01Z</dcterms:created>
  <dc:creator>Gustavo Garcia Vieira de Almeida (SEDESE)</dc:creator>
</cp:coreProperties>
</file>